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9" r:id="rId5"/>
    <p:sldId id="270" r:id="rId6"/>
    <p:sldId id="281" r:id="rId7"/>
    <p:sldId id="282" r:id="rId8"/>
    <p:sldId id="288" r:id="rId9"/>
    <p:sldId id="274" r:id="rId10"/>
    <p:sldId id="1140" r:id="rId11"/>
    <p:sldId id="283" r:id="rId12"/>
    <p:sldId id="275" r:id="rId13"/>
    <p:sldId id="289" r:id="rId14"/>
    <p:sldId id="269" r:id="rId15"/>
    <p:sldId id="287" r:id="rId16"/>
    <p:sldId id="284" r:id="rId17"/>
    <p:sldId id="280" r:id="rId18"/>
    <p:sldId id="271" r:id="rId19"/>
    <p:sldId id="1077" r:id="rId20"/>
    <p:sldId id="1125" r:id="rId21"/>
    <p:sldId id="1138"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79478" autoAdjust="0"/>
  </p:normalViewPr>
  <p:slideViewPr>
    <p:cSldViewPr snapToGrid="0">
      <p:cViewPr>
        <p:scale>
          <a:sx n="75" d="100"/>
          <a:sy n="75" d="100"/>
        </p:scale>
        <p:origin x="1008" y="-2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Them!!</a:t>
            </a:r>
          </a:p>
        </p:txBody>
      </p:sp>
      <p:sp>
        <p:nvSpPr>
          <p:cNvPr id="4" name="Slide Number Placeholder 3"/>
          <p:cNvSpPr>
            <a:spLocks noGrp="1"/>
          </p:cNvSpPr>
          <p:nvPr>
            <p:ph type="sldNum" sz="quarter" idx="10"/>
          </p:nvPr>
        </p:nvSpPr>
        <p:spPr/>
        <p:txBody>
          <a:bodyPr/>
          <a:lstStyle/>
          <a:p>
            <a:fld id="{F2F038A7-6744-4992-B939-454D2EA5470D}" type="slidenum">
              <a:rPr lang="en-US" smtClean="0"/>
              <a:t>4</a:t>
            </a:fld>
            <a:endParaRPr lang="en-US"/>
          </a:p>
        </p:txBody>
      </p:sp>
    </p:spTree>
    <p:extLst>
      <p:ext uri="{BB962C8B-B14F-4D97-AF65-F5344CB8AC3E}">
        <p14:creationId xmlns:p14="http://schemas.microsoft.com/office/powerpoint/2010/main" val="4263135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Announce the winners</a:t>
            </a:r>
          </a:p>
        </p:txBody>
      </p:sp>
      <p:sp>
        <p:nvSpPr>
          <p:cNvPr id="4" name="Header Placeholder 3"/>
          <p:cNvSpPr>
            <a:spLocks noGrp="1"/>
          </p:cNvSpPr>
          <p:nvPr>
            <p:ph type="hdr" sz="quarter"/>
          </p:nvPr>
        </p:nvSpPr>
        <p:spPr/>
        <p:txBody>
          <a:bodyPr/>
          <a:lstStyle/>
          <a:p>
            <a:r>
              <a:rPr lang="en-US"/>
              <a:t>SPARK</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140ADCB-49F7-4357-87A2-55A03DC1CAD8}" type="datetime1">
              <a:rPr lang="en-US" smtClean="0"/>
              <a:t>2/14/2020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9946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 Global Team, Play video(only works in presentation mode), If any issues with video play it from here: https://www.youtube.com/watch?v=ZnLoqP6VIko&amp;feature=youtu.be</a:t>
            </a:r>
          </a:p>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5</a:t>
            </a:fld>
            <a:endParaRPr lang="en-US"/>
          </a:p>
        </p:txBody>
      </p:sp>
    </p:spTree>
    <p:extLst>
      <p:ext uri="{BB962C8B-B14F-4D97-AF65-F5344CB8AC3E}">
        <p14:creationId xmlns:p14="http://schemas.microsoft.com/office/powerpoint/2010/main" val="202333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3875249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your Schedule</a:t>
            </a:r>
          </a:p>
        </p:txBody>
      </p:sp>
      <p:sp>
        <p:nvSpPr>
          <p:cNvPr id="4" name="Slide Number Placeholder 3"/>
          <p:cNvSpPr>
            <a:spLocks noGrp="1"/>
          </p:cNvSpPr>
          <p:nvPr>
            <p:ph type="sldNum" sz="quarter" idx="10"/>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240545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 Global Team, Play video</a:t>
            </a:r>
          </a:p>
        </p:txBody>
      </p:sp>
      <p:sp>
        <p:nvSpPr>
          <p:cNvPr id="4" name="Slide Number Placeholder 3"/>
          <p:cNvSpPr>
            <a:spLocks noGrp="1"/>
          </p:cNvSpPr>
          <p:nvPr>
            <p:ph type="sldNum" sz="quarter" idx="10"/>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12952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2229454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Survey Prizes will be announced on social media, 10 Prizes to be won!</a:t>
            </a:r>
          </a:p>
        </p:txBody>
      </p:sp>
      <p:sp>
        <p:nvSpPr>
          <p:cNvPr id="4" name="Slide Number Placeholder 3"/>
          <p:cNvSpPr>
            <a:spLocks noGrp="1"/>
          </p:cNvSpPr>
          <p:nvPr>
            <p:ph type="sldNum" sz="quarter" idx="10"/>
          </p:nvPr>
        </p:nvSpPr>
        <p:spPr/>
        <p:txBody>
          <a:bodyPr/>
          <a:lstStyle/>
          <a:p>
            <a:fld id="{F2F038A7-6744-4992-B939-454D2EA5470D}" type="slidenum">
              <a:rPr lang="en-US" smtClean="0"/>
              <a:t>14</a:t>
            </a:fld>
            <a:endParaRPr lang="en-US"/>
          </a:p>
        </p:txBody>
      </p:sp>
    </p:spTree>
    <p:extLst>
      <p:ext uri="{BB962C8B-B14F-4D97-AF65-F5344CB8AC3E}">
        <p14:creationId xmlns:p14="http://schemas.microsoft.com/office/powerpoint/2010/main" val="174996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84256F-D136-43BB-9A84-DB336F4265D6}" type="datetime1">
              <a:rPr lang="en-US" smtClean="0"/>
              <a:t>2/14/2020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88688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2/14/2020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205089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4045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416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9734614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 id="2147483677" r:id="rId24"/>
    <p:sldLayoutId id="2147483678"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bit.ly/GPPBSha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powerplatform.com/"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ZnLoqP6VIko"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CA" dirty="0"/>
              <a:t>Event Kick Off</a:t>
            </a:r>
          </a:p>
        </p:txBody>
      </p:sp>
    </p:spTree>
    <p:extLst>
      <p:ext uri="{BB962C8B-B14F-4D97-AF65-F5344CB8AC3E}">
        <p14:creationId xmlns:p14="http://schemas.microsoft.com/office/powerpoint/2010/main" val="70015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8E90-F41E-4BB8-B455-42B2E4E46BC3}"/>
              </a:ext>
            </a:extLst>
          </p:cNvPr>
          <p:cNvSpPr>
            <a:spLocks noGrp="1"/>
          </p:cNvSpPr>
          <p:nvPr>
            <p:ph type="title"/>
          </p:nvPr>
        </p:nvSpPr>
        <p:spPr/>
        <p:txBody>
          <a:bodyPr/>
          <a:lstStyle/>
          <a:p>
            <a:r>
              <a:rPr lang="en-CA" dirty="0"/>
              <a:t>Social Media</a:t>
            </a:r>
          </a:p>
        </p:txBody>
      </p:sp>
      <p:sp>
        <p:nvSpPr>
          <p:cNvPr id="3" name="Content Placeholder 2">
            <a:extLst>
              <a:ext uri="{FF2B5EF4-FFF2-40B4-BE49-F238E27FC236}">
                <a16:creationId xmlns:a16="http://schemas.microsoft.com/office/drawing/2014/main" id="{DB0A5D5A-E3DE-476D-AE77-3B8BCC7C0609}"/>
              </a:ext>
            </a:extLst>
          </p:cNvPr>
          <p:cNvSpPr>
            <a:spLocks noGrp="1"/>
          </p:cNvSpPr>
          <p:nvPr>
            <p:ph idx="1"/>
          </p:nvPr>
        </p:nvSpPr>
        <p:spPr/>
        <p:txBody>
          <a:bodyPr/>
          <a:lstStyle/>
          <a:p>
            <a:pPr marL="0" indent="0">
              <a:buNone/>
            </a:pPr>
            <a:r>
              <a:rPr lang="en-CA" b="1" u="sng" dirty="0"/>
              <a:t>Our Hashtags:</a:t>
            </a:r>
          </a:p>
          <a:p>
            <a:pPr marL="457200" lvl="1" indent="0">
              <a:buNone/>
            </a:pPr>
            <a:r>
              <a:rPr lang="en-CA" dirty="0"/>
              <a:t>#GlobalPowerPlatformBootcamp</a:t>
            </a:r>
          </a:p>
          <a:p>
            <a:pPr marL="457200" lvl="1" indent="0">
              <a:buNone/>
            </a:pPr>
            <a:r>
              <a:rPr lang="en-CA" dirty="0"/>
              <a:t>#GPPB2020</a:t>
            </a:r>
          </a:p>
          <a:p>
            <a:pPr marL="457200" lvl="1" indent="0">
              <a:buNone/>
            </a:pPr>
            <a:r>
              <a:rPr lang="en-US" dirty="0"/>
              <a:t>#GPPBHYD</a:t>
            </a:r>
            <a:endParaRPr lang="en-CA" dirty="0"/>
          </a:p>
          <a:p>
            <a:pPr marL="457200" lvl="1" indent="0">
              <a:buNone/>
            </a:pPr>
            <a:endParaRPr lang="en-CA" dirty="0"/>
          </a:p>
          <a:p>
            <a:pPr marL="0" indent="0">
              <a:buNone/>
            </a:pPr>
            <a:r>
              <a:rPr lang="en-CA" b="1" u="sng" dirty="0"/>
              <a:t>Twitter Handle:</a:t>
            </a:r>
            <a:r>
              <a:rPr lang="en-CA" dirty="0"/>
              <a:t>  @</a:t>
            </a:r>
            <a:r>
              <a:rPr lang="en-CA" dirty="0" err="1"/>
              <a:t>GPPBootcamp</a:t>
            </a:r>
            <a:endParaRPr lang="en-CA" dirty="0"/>
          </a:p>
          <a:p>
            <a:pPr marL="457200" lvl="1" indent="0">
              <a:buNone/>
            </a:pPr>
            <a:endParaRPr lang="en-CA" dirty="0"/>
          </a:p>
          <a:p>
            <a:pPr marL="0" indent="0">
              <a:buNone/>
            </a:pPr>
            <a:r>
              <a:rPr lang="en-CA" b="1" u="sng" dirty="0"/>
              <a:t>Share Pictures, videos and content:</a:t>
            </a:r>
            <a:r>
              <a:rPr lang="en-CA" dirty="0"/>
              <a:t>  </a:t>
            </a:r>
            <a:r>
              <a:rPr lang="en-CA" dirty="0">
                <a:hlinkClick r:id="rId3"/>
              </a:rPr>
              <a:t>http://bit.ly/GPPBShare</a:t>
            </a:r>
            <a:endParaRPr lang="en-CA" dirty="0"/>
          </a:p>
          <a:p>
            <a:pPr marL="0" indent="0">
              <a:buNone/>
            </a:pPr>
            <a:endParaRPr lang="en-CA" dirty="0"/>
          </a:p>
        </p:txBody>
      </p:sp>
    </p:spTree>
    <p:extLst>
      <p:ext uri="{BB962C8B-B14F-4D97-AF65-F5344CB8AC3E}">
        <p14:creationId xmlns:p14="http://schemas.microsoft.com/office/powerpoint/2010/main" val="174407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0EC6-F4E1-4C75-B230-2C38DA40A650}"/>
              </a:ext>
            </a:extLst>
          </p:cNvPr>
          <p:cNvSpPr>
            <a:spLocks noGrp="1"/>
          </p:cNvSpPr>
          <p:nvPr>
            <p:ph type="title"/>
          </p:nvPr>
        </p:nvSpPr>
        <p:spPr>
          <a:xfrm>
            <a:off x="1255451" y="2155193"/>
            <a:ext cx="9859116" cy="1158793"/>
          </a:xfrm>
        </p:spPr>
        <p:txBody>
          <a:bodyPr>
            <a:normAutofit fontScale="90000"/>
          </a:bodyPr>
          <a:lstStyle/>
          <a:p>
            <a:r>
              <a:rPr lang="en-US" dirty="0"/>
              <a:t>Hyderabad Power Apps and Power Automate UG</a:t>
            </a:r>
          </a:p>
        </p:txBody>
      </p:sp>
      <p:sp>
        <p:nvSpPr>
          <p:cNvPr id="3" name="TextBox 2">
            <a:extLst>
              <a:ext uri="{FF2B5EF4-FFF2-40B4-BE49-F238E27FC236}">
                <a16:creationId xmlns:a16="http://schemas.microsoft.com/office/drawing/2014/main" id="{F3EFD9D4-1EB6-4378-A453-186242480EFC}"/>
              </a:ext>
            </a:extLst>
          </p:cNvPr>
          <p:cNvSpPr txBox="1"/>
          <p:nvPr/>
        </p:nvSpPr>
        <p:spPr>
          <a:xfrm>
            <a:off x="3506680" y="4074850"/>
            <a:ext cx="4721101" cy="400110"/>
          </a:xfrm>
          <a:prstGeom prst="rect">
            <a:avLst/>
          </a:prstGeom>
          <a:noFill/>
        </p:spPr>
        <p:txBody>
          <a:bodyPr wrap="none" rtlCol="0">
            <a:spAutoFit/>
          </a:bodyPr>
          <a:lstStyle/>
          <a:p>
            <a:r>
              <a:rPr lang="en-IN" sz="2000" b="1" dirty="0">
                <a:solidFill>
                  <a:schemeClr val="bg1"/>
                </a:solidFill>
              </a:rPr>
              <a:t>https://powerplatformug.com/Hyderabad</a:t>
            </a:r>
          </a:p>
        </p:txBody>
      </p:sp>
      <p:sp>
        <p:nvSpPr>
          <p:cNvPr id="4" name="TextBox 3">
            <a:extLst>
              <a:ext uri="{FF2B5EF4-FFF2-40B4-BE49-F238E27FC236}">
                <a16:creationId xmlns:a16="http://schemas.microsoft.com/office/drawing/2014/main" id="{E824E67A-9FF3-4D69-B094-2C5EA73D5FA3}"/>
              </a:ext>
            </a:extLst>
          </p:cNvPr>
          <p:cNvSpPr txBox="1"/>
          <p:nvPr/>
        </p:nvSpPr>
        <p:spPr>
          <a:xfrm>
            <a:off x="3506680" y="4474960"/>
            <a:ext cx="1874809" cy="785151"/>
          </a:xfrm>
          <a:prstGeom prst="rect">
            <a:avLst/>
          </a:prstGeom>
          <a:noFill/>
        </p:spPr>
        <p:txBody>
          <a:bodyPr wrap="none" rtlCol="0">
            <a:spAutoFit/>
          </a:bodyPr>
          <a:lstStyle/>
          <a:p>
            <a:pPr>
              <a:lnSpc>
                <a:spcPct val="150000"/>
              </a:lnSpc>
            </a:pPr>
            <a:r>
              <a:rPr lang="en-IN" sz="1600" b="1" dirty="0">
                <a:solidFill>
                  <a:schemeClr val="bg1"/>
                </a:solidFill>
              </a:rPr>
              <a:t>#</a:t>
            </a:r>
            <a:r>
              <a:rPr lang="en-IN" sz="1600" b="1" dirty="0" err="1">
                <a:solidFill>
                  <a:schemeClr val="bg1"/>
                </a:solidFill>
              </a:rPr>
              <a:t>PowerPlatformUG</a:t>
            </a:r>
            <a:endParaRPr lang="en-IN" sz="1600" b="1" dirty="0">
              <a:solidFill>
                <a:schemeClr val="bg1"/>
              </a:solidFill>
            </a:endParaRPr>
          </a:p>
          <a:p>
            <a:pPr>
              <a:lnSpc>
                <a:spcPct val="150000"/>
              </a:lnSpc>
            </a:pPr>
            <a:r>
              <a:rPr lang="en-IN" sz="1600" b="1" dirty="0">
                <a:solidFill>
                  <a:schemeClr val="bg1"/>
                </a:solidFill>
              </a:rPr>
              <a:t>#HYDPPUG</a:t>
            </a:r>
          </a:p>
        </p:txBody>
      </p:sp>
    </p:spTree>
    <p:extLst>
      <p:ext uri="{BB962C8B-B14F-4D97-AF65-F5344CB8AC3E}">
        <p14:creationId xmlns:p14="http://schemas.microsoft.com/office/powerpoint/2010/main" val="276764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496-E0F5-460F-8DEE-E07917B0C066}"/>
              </a:ext>
            </a:extLst>
          </p:cNvPr>
          <p:cNvSpPr>
            <a:spLocks noGrp="1"/>
          </p:cNvSpPr>
          <p:nvPr>
            <p:ph type="title"/>
          </p:nvPr>
        </p:nvSpPr>
        <p:spPr>
          <a:xfrm>
            <a:off x="1125555" y="1135046"/>
            <a:ext cx="9423400" cy="1274617"/>
          </a:xfrm>
        </p:spPr>
        <p:txBody>
          <a:bodyPr vert="horz" lIns="91440" tIns="45720" rIns="91440" bIns="45720" rtlCol="0" anchor="b">
            <a:normAutofit fontScale="90000"/>
          </a:bodyPr>
          <a:lstStyle/>
          <a:p>
            <a:pPr algn="ctr"/>
            <a:r>
              <a:rPr lang="en-US" sz="4800" kern="1200" dirty="0">
                <a:solidFill>
                  <a:schemeClr val="tx1"/>
                </a:solidFill>
                <a:latin typeface="+mj-lt"/>
                <a:ea typeface="+mj-ea"/>
                <a:cs typeface="+mj-cs"/>
              </a:rPr>
              <a:t>Ruffle Draws to win Swags &amp; Prizes</a:t>
            </a:r>
          </a:p>
        </p:txBody>
      </p:sp>
      <p:pic>
        <p:nvPicPr>
          <p:cNvPr id="7" name="Picture 6">
            <a:extLst>
              <a:ext uri="{FF2B5EF4-FFF2-40B4-BE49-F238E27FC236}">
                <a16:creationId xmlns:a16="http://schemas.microsoft.com/office/drawing/2014/main" id="{34435AAB-D7E0-4A0B-97C7-26B78D494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943" y="2693810"/>
            <a:ext cx="1470379" cy="1470379"/>
          </a:xfrm>
          <a:prstGeom prst="rect">
            <a:avLst/>
          </a:prstGeom>
        </p:spPr>
      </p:pic>
    </p:spTree>
    <p:extLst>
      <p:ext uri="{BB962C8B-B14F-4D97-AF65-F5344CB8AC3E}">
        <p14:creationId xmlns:p14="http://schemas.microsoft.com/office/powerpoint/2010/main" val="260765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B7A6A5-24F8-42FB-BC41-16CB62E8FBFA}"/>
              </a:ext>
            </a:extLst>
          </p:cNvPr>
          <p:cNvSpPr>
            <a:spLocks noGrp="1"/>
          </p:cNvSpPr>
          <p:nvPr>
            <p:ph type="title"/>
          </p:nvPr>
        </p:nvSpPr>
        <p:spPr>
          <a:xfrm>
            <a:off x="545237" y="477313"/>
            <a:ext cx="9859116" cy="1158793"/>
          </a:xfrm>
        </p:spPr>
        <p:txBody>
          <a:bodyPr/>
          <a:lstStyle/>
          <a:p>
            <a:r>
              <a:rPr lang="en-IN" dirty="0"/>
              <a:t>Release Wave I 2020</a:t>
            </a:r>
          </a:p>
        </p:txBody>
      </p:sp>
      <p:pic>
        <p:nvPicPr>
          <p:cNvPr id="4" name="Picture 2" descr="Image result for powerplatform">
            <a:extLst>
              <a:ext uri="{FF2B5EF4-FFF2-40B4-BE49-F238E27FC236}">
                <a16:creationId xmlns:a16="http://schemas.microsoft.com/office/drawing/2014/main" id="{DBDC1F79-03D0-49ED-A417-E198EBB73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1895475"/>
            <a:ext cx="6600825" cy="369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4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4187952" cy="4425007"/>
          </a:xfrm>
        </p:spPr>
        <p:txBody>
          <a:bodyPr vert="horz" lIns="91440" tIns="45720" rIns="91440" bIns="45720" rtlCol="0" anchor="b">
            <a:normAutofit fontScale="90000"/>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3100" kern="1200" dirty="0">
                <a:solidFill>
                  <a:schemeClr val="tx1"/>
                </a:solidFill>
                <a:latin typeface="+mj-lt"/>
                <a:ea typeface="+mj-ea"/>
                <a:cs typeface="+mj-cs"/>
              </a:rPr>
              <a:t>10 prizes to be Won</a:t>
            </a:r>
          </a:p>
        </p:txBody>
      </p:sp>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pic>
        <p:nvPicPr>
          <p:cNvPr id="6" name="Picture 5">
            <a:extLst>
              <a:ext uri="{FF2B5EF4-FFF2-40B4-BE49-F238E27FC236}">
                <a16:creationId xmlns:a16="http://schemas.microsoft.com/office/drawing/2014/main" id="{0CD34DC3-8C9D-49FC-8FF6-C2E731998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55" y="658091"/>
            <a:ext cx="4505036" cy="4505036"/>
          </a:xfrm>
          <a:prstGeom prst="rect">
            <a:avLst/>
          </a:prstGeom>
        </p:spPr>
      </p:pic>
    </p:spTree>
    <p:extLst>
      <p:ext uri="{BB962C8B-B14F-4D97-AF65-F5344CB8AC3E}">
        <p14:creationId xmlns:p14="http://schemas.microsoft.com/office/powerpoint/2010/main" val="413825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Kudopalooza Time!</a:t>
            </a:r>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0FF94887-C3F0-4A76-A456-4482244156F1}"/>
              </a:ext>
            </a:extLst>
          </p:cNvPr>
          <p:cNvSpPr>
            <a:spLocks noGrp="1"/>
          </p:cNvSpPr>
          <p:nvPr>
            <p:ph type="title"/>
          </p:nvPr>
        </p:nvSpPr>
        <p:spPr>
          <a:xfrm>
            <a:off x="269241" y="289957"/>
            <a:ext cx="11655840" cy="899537"/>
          </a:xfrm>
        </p:spPr>
        <p:txBody>
          <a:bodyPr/>
          <a:lstStyle/>
          <a:p>
            <a:r>
              <a:rPr lang="en-US"/>
              <a:t>Kudopalooza for SWAG</a:t>
            </a:r>
          </a:p>
        </p:txBody>
      </p:sp>
      <p:graphicFrame>
        <p:nvGraphicFramePr>
          <p:cNvPr id="14" name="Table 13">
            <a:extLst>
              <a:ext uri="{FF2B5EF4-FFF2-40B4-BE49-F238E27FC236}">
                <a16:creationId xmlns:a16="http://schemas.microsoft.com/office/drawing/2014/main" id="{31881B0A-A02A-4B51-80EE-92817730C9CD}"/>
              </a:ext>
            </a:extLst>
          </p:cNvPr>
          <p:cNvGraphicFramePr>
            <a:graphicFrameLocks noGrp="1"/>
          </p:cNvGraphicFramePr>
          <p:nvPr/>
        </p:nvGraphicFramePr>
        <p:xfrm>
          <a:off x="249335" y="1315739"/>
          <a:ext cx="3914879" cy="3756606"/>
        </p:xfrm>
        <a:graphic>
          <a:graphicData uri="http://schemas.openxmlformats.org/drawingml/2006/table">
            <a:tbl>
              <a:tblPr firstRow="1" bandRow="1">
                <a:tableStyleId>{2D5ABB26-0587-4C30-8999-92F81FD0307C}</a:tableStyleId>
              </a:tblPr>
              <a:tblGrid>
                <a:gridCol w="3914879">
                  <a:extLst>
                    <a:ext uri="{9D8B030D-6E8A-4147-A177-3AD203B41FA5}">
                      <a16:colId xmlns:a16="http://schemas.microsoft.com/office/drawing/2014/main" val="2250559490"/>
                    </a:ext>
                  </a:extLst>
                </a:gridCol>
              </a:tblGrid>
              <a:tr h="1112318">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t>Navigate to the community:</a:t>
                      </a:r>
                    </a:p>
                  </a:txBody>
                  <a:tcPr marL="89642" marR="89642" marT="44821" marB="448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57440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2. Click </a:t>
                      </a:r>
                      <a:r>
                        <a:rPr lang="en-US" sz="1800" b="1" dirty="0"/>
                        <a:t>Register / Sign In*</a:t>
                      </a:r>
                      <a:endParaRPr lang="en-US" sz="1800" dirty="0"/>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566225">
                <a:tc>
                  <a:txBody>
                    <a:bodyPr/>
                    <a:lstStyle/>
                    <a:p>
                      <a:pPr marL="0" indent="0">
                        <a:buFont typeface="+mj-lt"/>
                        <a:buNone/>
                      </a:pPr>
                      <a:r>
                        <a:rPr lang="en-US" sz="1800" dirty="0"/>
                        <a:t>3. Search for your event name</a:t>
                      </a:r>
                      <a:endParaRPr lang="en-US" sz="1800" b="1" dirty="0"/>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r h="751827">
                <a:tc>
                  <a:txBody>
                    <a:bodyPr/>
                    <a:lstStyle/>
                    <a:p>
                      <a:pPr marL="0" indent="0">
                        <a:buFont typeface="+mj-lt"/>
                        <a:buNone/>
                      </a:pPr>
                      <a:r>
                        <a:rPr lang="en-US" sz="1800" b="0" dirty="0"/>
                        <a:t>4. Click on the post for this event to open it</a:t>
                      </a:r>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645479"/>
                  </a:ext>
                </a:extLst>
              </a:tr>
              <a:tr h="751827">
                <a:tc>
                  <a:txBody>
                    <a:bodyPr/>
                    <a:lstStyle/>
                    <a:p>
                      <a:pPr marL="0" indent="0">
                        <a:buFont typeface="+mj-lt"/>
                        <a:buNone/>
                      </a:pPr>
                      <a:r>
                        <a:rPr lang="en-US" sz="1800" b="0" dirty="0"/>
                        <a:t>5. Kudo the post </a:t>
                      </a:r>
                      <a:r>
                        <a:rPr lang="en-US" sz="1400" b="0" dirty="0"/>
                        <a:t>(click the thumbs up) </a:t>
                      </a:r>
                      <a:r>
                        <a:rPr lang="en-US" sz="1800" b="0" kern="1200" dirty="0">
                          <a:solidFill>
                            <a:schemeClr val="tx1"/>
                          </a:solidFill>
                          <a:latin typeface="+mn-lt"/>
                          <a:ea typeface="+mn-ea"/>
                          <a:cs typeface="+mn-cs"/>
                        </a:rPr>
                        <a:t>for a chance to win a prize</a:t>
                      </a:r>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2754687"/>
                  </a:ext>
                </a:extLst>
              </a:tr>
            </a:tbl>
          </a:graphicData>
        </a:graphic>
      </p:graphicFrame>
      <p:sp>
        <p:nvSpPr>
          <p:cNvPr id="15" name="Rectangle 14">
            <a:extLst>
              <a:ext uri="{FF2B5EF4-FFF2-40B4-BE49-F238E27FC236}">
                <a16:creationId xmlns:a16="http://schemas.microsoft.com/office/drawing/2014/main" id="{EF3F16EC-072E-4F38-8CC2-3B5E46F07C91}"/>
              </a:ext>
            </a:extLst>
          </p:cNvPr>
          <p:cNvSpPr/>
          <p:nvPr/>
        </p:nvSpPr>
        <p:spPr>
          <a:xfrm>
            <a:off x="4164212" y="2881209"/>
            <a:ext cx="2312284" cy="344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2</a:t>
            </a:r>
            <a:endParaRPr lang="en-US" sz="1765" b="1">
              <a:solidFill>
                <a:schemeClr val="tx1"/>
              </a:solidFill>
            </a:endParaRPr>
          </a:p>
        </p:txBody>
      </p:sp>
      <p:sp>
        <p:nvSpPr>
          <p:cNvPr id="16" name="Rectangle 15">
            <a:extLst>
              <a:ext uri="{FF2B5EF4-FFF2-40B4-BE49-F238E27FC236}">
                <a16:creationId xmlns:a16="http://schemas.microsoft.com/office/drawing/2014/main" id="{C01CA262-8509-445E-BCDB-E3655D192F04}"/>
              </a:ext>
            </a:extLst>
          </p:cNvPr>
          <p:cNvSpPr/>
          <p:nvPr/>
        </p:nvSpPr>
        <p:spPr>
          <a:xfrm>
            <a:off x="4282075" y="5237718"/>
            <a:ext cx="1327906" cy="4539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3</a:t>
            </a:r>
            <a:endParaRPr lang="en-US" sz="1765" b="1">
              <a:solidFill>
                <a:schemeClr val="tx1"/>
              </a:solidFill>
            </a:endParaRPr>
          </a:p>
        </p:txBody>
      </p:sp>
      <p:sp>
        <p:nvSpPr>
          <p:cNvPr id="18" name="TextBox 17">
            <a:extLst>
              <a:ext uri="{FF2B5EF4-FFF2-40B4-BE49-F238E27FC236}">
                <a16:creationId xmlns:a16="http://schemas.microsoft.com/office/drawing/2014/main" id="{CE220872-FC53-463C-A143-6CCD337380A6}"/>
              </a:ext>
            </a:extLst>
          </p:cNvPr>
          <p:cNvSpPr txBox="1"/>
          <p:nvPr/>
        </p:nvSpPr>
        <p:spPr>
          <a:xfrm>
            <a:off x="240482" y="5311753"/>
            <a:ext cx="10738998" cy="558485"/>
          </a:xfrm>
          <a:prstGeom prst="rect">
            <a:avLst/>
          </a:prstGeom>
          <a:noFill/>
        </p:spPr>
        <p:txBody>
          <a:bodyPr wrap="square" lIns="179285" tIns="143428" rIns="179285" bIns="143428" rtlCol="0">
            <a:noAutofit/>
          </a:bodyPr>
          <a:lstStyle/>
          <a:p>
            <a:r>
              <a:rPr lang="en-US" sz="1372" dirty="0">
                <a:gradFill>
                  <a:gsLst>
                    <a:gs pos="1250">
                      <a:schemeClr val="tx1"/>
                    </a:gs>
                    <a:gs pos="99000">
                      <a:schemeClr val="tx1"/>
                    </a:gs>
                  </a:gsLst>
                  <a:lin ang="5400000" scaled="0"/>
                </a:gradFill>
              </a:rPr>
              <a:t>*You must </a:t>
            </a:r>
            <a:r>
              <a:rPr lang="en-US" sz="1372" b="1" dirty="0">
                <a:gradFill>
                  <a:gsLst>
                    <a:gs pos="1250">
                      <a:schemeClr val="tx1"/>
                    </a:gs>
                    <a:gs pos="99000">
                      <a:schemeClr val="tx1"/>
                    </a:gs>
                  </a:gsLst>
                  <a:lin ang="5400000" scaled="0"/>
                </a:gradFill>
              </a:rPr>
              <a:t>Register</a:t>
            </a:r>
            <a:r>
              <a:rPr lang="en-US" sz="1372" dirty="0">
                <a:gradFill>
                  <a:gsLst>
                    <a:gs pos="1250">
                      <a:schemeClr val="tx1"/>
                    </a:gs>
                    <a:gs pos="99000">
                      <a:schemeClr val="tx1"/>
                    </a:gs>
                  </a:gsLst>
                  <a:lin ang="5400000" scaled="0"/>
                </a:gradFill>
              </a:rPr>
              <a:t> and sign in to join the fun! </a:t>
            </a:r>
          </a:p>
        </p:txBody>
      </p:sp>
      <p:sp>
        <p:nvSpPr>
          <p:cNvPr id="20" name="Rectangle 19">
            <a:extLst>
              <a:ext uri="{FF2B5EF4-FFF2-40B4-BE49-F238E27FC236}">
                <a16:creationId xmlns:a16="http://schemas.microsoft.com/office/drawing/2014/main" id="{A0C24FAD-9820-4804-8CA4-271B8A261177}"/>
              </a:ext>
            </a:extLst>
          </p:cNvPr>
          <p:cNvSpPr/>
          <p:nvPr/>
        </p:nvSpPr>
        <p:spPr>
          <a:xfrm>
            <a:off x="4164213" y="1750358"/>
            <a:ext cx="3882764" cy="332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1</a:t>
            </a:r>
            <a:endParaRPr lang="en-US" sz="1765" b="1">
              <a:solidFill>
                <a:schemeClr val="tx1"/>
              </a:solidFill>
            </a:endParaRPr>
          </a:p>
        </p:txBody>
      </p:sp>
      <p:sp>
        <p:nvSpPr>
          <p:cNvPr id="11" name="Rectangle 10">
            <a:extLst>
              <a:ext uri="{FF2B5EF4-FFF2-40B4-BE49-F238E27FC236}">
                <a16:creationId xmlns:a16="http://schemas.microsoft.com/office/drawing/2014/main" id="{0F93368B-12AB-4024-8F1F-39E0A8994189}"/>
              </a:ext>
            </a:extLst>
          </p:cNvPr>
          <p:cNvSpPr/>
          <p:nvPr/>
        </p:nvSpPr>
        <p:spPr>
          <a:xfrm>
            <a:off x="594306" y="1672143"/>
            <a:ext cx="3784106" cy="447247"/>
          </a:xfrm>
          <a:prstGeom prst="rect">
            <a:avLst/>
          </a:prstGeom>
        </p:spPr>
        <p:txBody>
          <a:bodyPr wrap="square">
            <a:spAutoFit/>
          </a:bodyPr>
          <a:lstStyle/>
          <a:p>
            <a:pPr>
              <a:lnSpc>
                <a:spcPct val="150000"/>
              </a:lnSpc>
            </a:pPr>
            <a:r>
              <a:rPr lang="en-US" sz="1765" dirty="0">
                <a:hlinkClick r:id="rId3"/>
              </a:rPr>
              <a:t>Community.PowerPlatform.com</a:t>
            </a:r>
            <a:endParaRPr lang="en-US" sz="1765" dirty="0"/>
          </a:p>
        </p:txBody>
      </p:sp>
      <p:pic>
        <p:nvPicPr>
          <p:cNvPr id="21" name="Picture 20">
            <a:extLst>
              <a:ext uri="{FF2B5EF4-FFF2-40B4-BE49-F238E27FC236}">
                <a16:creationId xmlns:a16="http://schemas.microsoft.com/office/drawing/2014/main" id="{B73669F5-ED9F-42BD-895F-C5AFC983C05F}"/>
              </a:ext>
            </a:extLst>
          </p:cNvPr>
          <p:cNvPicPr>
            <a:picLocks noChangeAspect="1"/>
          </p:cNvPicPr>
          <p:nvPr/>
        </p:nvPicPr>
        <p:blipFill>
          <a:blip r:embed="rId4"/>
          <a:stretch>
            <a:fillRect/>
          </a:stretch>
        </p:blipFill>
        <p:spPr>
          <a:xfrm>
            <a:off x="4723382" y="1039337"/>
            <a:ext cx="3478787" cy="1482960"/>
          </a:xfrm>
          <a:prstGeom prst="rect">
            <a:avLst/>
          </a:prstGeom>
        </p:spPr>
      </p:pic>
      <p:pic>
        <p:nvPicPr>
          <p:cNvPr id="2" name="Picture 1">
            <a:extLst>
              <a:ext uri="{FF2B5EF4-FFF2-40B4-BE49-F238E27FC236}">
                <a16:creationId xmlns:a16="http://schemas.microsoft.com/office/drawing/2014/main" id="{20D0CF82-8CE7-4890-BCCB-D73259DF023F}"/>
              </a:ext>
            </a:extLst>
          </p:cNvPr>
          <p:cNvPicPr>
            <a:picLocks noChangeAspect="1"/>
          </p:cNvPicPr>
          <p:nvPr/>
        </p:nvPicPr>
        <p:blipFill>
          <a:blip r:embed="rId5"/>
          <a:stretch>
            <a:fillRect/>
          </a:stretch>
        </p:blipFill>
        <p:spPr>
          <a:xfrm>
            <a:off x="4723382" y="2796071"/>
            <a:ext cx="6050590" cy="1948580"/>
          </a:xfrm>
          <a:prstGeom prst="rect">
            <a:avLst/>
          </a:prstGeom>
        </p:spPr>
      </p:pic>
      <p:sp>
        <p:nvSpPr>
          <p:cNvPr id="22" name="Rectangle 21">
            <a:extLst>
              <a:ext uri="{FF2B5EF4-FFF2-40B4-BE49-F238E27FC236}">
                <a16:creationId xmlns:a16="http://schemas.microsoft.com/office/drawing/2014/main" id="{D71B8F3E-2F43-4429-859F-6866AA1B17E7}"/>
              </a:ext>
            </a:extLst>
          </p:cNvPr>
          <p:cNvSpPr/>
          <p:nvPr/>
        </p:nvSpPr>
        <p:spPr bwMode="auto">
          <a:xfrm>
            <a:off x="4723382" y="1574603"/>
            <a:ext cx="886599" cy="842100"/>
          </a:xfrm>
          <a:custGeom>
            <a:avLst/>
            <a:gdLst>
              <a:gd name="connsiteX0" fmla="*/ 0 w 904377"/>
              <a:gd name="connsiteY0" fmla="*/ 0 h 858986"/>
              <a:gd name="connsiteX1" fmla="*/ 461232 w 904377"/>
              <a:gd name="connsiteY1" fmla="*/ 0 h 858986"/>
              <a:gd name="connsiteX2" fmla="*/ 904377 w 904377"/>
              <a:gd name="connsiteY2" fmla="*/ 0 h 858986"/>
              <a:gd name="connsiteX3" fmla="*/ 904377 w 904377"/>
              <a:gd name="connsiteY3" fmla="*/ 420903 h 858986"/>
              <a:gd name="connsiteX4" fmla="*/ 904377 w 904377"/>
              <a:gd name="connsiteY4" fmla="*/ 858986 h 858986"/>
              <a:gd name="connsiteX5" fmla="*/ 470276 w 904377"/>
              <a:gd name="connsiteY5" fmla="*/ 858986 h 858986"/>
              <a:gd name="connsiteX6" fmla="*/ 0 w 904377"/>
              <a:gd name="connsiteY6" fmla="*/ 858986 h 858986"/>
              <a:gd name="connsiteX7" fmla="*/ 0 w 904377"/>
              <a:gd name="connsiteY7" fmla="*/ 420903 h 858986"/>
              <a:gd name="connsiteX8" fmla="*/ 0 w 904377"/>
              <a:gd name="connsiteY8" fmla="*/ 0 h 8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377" h="858986" extrusionOk="0">
                <a:moveTo>
                  <a:pt x="0" y="0"/>
                </a:moveTo>
                <a:cubicBezTo>
                  <a:pt x="153108" y="-51472"/>
                  <a:pt x="318223" y="17079"/>
                  <a:pt x="461232" y="0"/>
                </a:cubicBezTo>
                <a:cubicBezTo>
                  <a:pt x="604241" y="-17079"/>
                  <a:pt x="762425" y="45320"/>
                  <a:pt x="904377" y="0"/>
                </a:cubicBezTo>
                <a:cubicBezTo>
                  <a:pt x="940238" y="176719"/>
                  <a:pt x="887610" y="213093"/>
                  <a:pt x="904377" y="420903"/>
                </a:cubicBezTo>
                <a:cubicBezTo>
                  <a:pt x="921144" y="628713"/>
                  <a:pt x="881544" y="702808"/>
                  <a:pt x="904377" y="858986"/>
                </a:cubicBezTo>
                <a:cubicBezTo>
                  <a:pt x="775822" y="886974"/>
                  <a:pt x="653936" y="847712"/>
                  <a:pt x="470276" y="858986"/>
                </a:cubicBezTo>
                <a:cubicBezTo>
                  <a:pt x="286616" y="870260"/>
                  <a:pt x="184476" y="825266"/>
                  <a:pt x="0" y="858986"/>
                </a:cubicBezTo>
                <a:cubicBezTo>
                  <a:pt x="-49748" y="737571"/>
                  <a:pt x="48561" y="553892"/>
                  <a:pt x="0" y="420903"/>
                </a:cubicBezTo>
                <a:cubicBezTo>
                  <a:pt x="-48561" y="287914"/>
                  <a:pt x="14154" y="169415"/>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xmln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7701A9C5-69B0-4B59-B5F1-69C503098CD6}"/>
              </a:ext>
            </a:extLst>
          </p:cNvPr>
          <p:cNvSpPr/>
          <p:nvPr/>
        </p:nvSpPr>
        <p:spPr bwMode="auto">
          <a:xfrm>
            <a:off x="9317884" y="2952931"/>
            <a:ext cx="866056" cy="450102"/>
          </a:xfrm>
          <a:custGeom>
            <a:avLst/>
            <a:gdLst>
              <a:gd name="connsiteX0" fmla="*/ 0 w 883422"/>
              <a:gd name="connsiteY0" fmla="*/ 0 h 459127"/>
              <a:gd name="connsiteX1" fmla="*/ 450545 w 883422"/>
              <a:gd name="connsiteY1" fmla="*/ 0 h 459127"/>
              <a:gd name="connsiteX2" fmla="*/ 883422 w 883422"/>
              <a:gd name="connsiteY2" fmla="*/ 0 h 459127"/>
              <a:gd name="connsiteX3" fmla="*/ 883422 w 883422"/>
              <a:gd name="connsiteY3" fmla="*/ 459127 h 459127"/>
              <a:gd name="connsiteX4" fmla="*/ 459379 w 883422"/>
              <a:gd name="connsiteY4" fmla="*/ 459127 h 459127"/>
              <a:gd name="connsiteX5" fmla="*/ 0 w 883422"/>
              <a:gd name="connsiteY5" fmla="*/ 459127 h 459127"/>
              <a:gd name="connsiteX6" fmla="*/ 0 w 883422"/>
              <a:gd name="connsiteY6" fmla="*/ 0 h 45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22" h="459127" extrusionOk="0">
                <a:moveTo>
                  <a:pt x="0" y="0"/>
                </a:moveTo>
                <a:cubicBezTo>
                  <a:pt x="97639" y="-43088"/>
                  <a:pt x="302276" y="22408"/>
                  <a:pt x="450545" y="0"/>
                </a:cubicBezTo>
                <a:cubicBezTo>
                  <a:pt x="598814" y="-22408"/>
                  <a:pt x="680957" y="30984"/>
                  <a:pt x="883422" y="0"/>
                </a:cubicBezTo>
                <a:cubicBezTo>
                  <a:pt x="914940" y="203809"/>
                  <a:pt x="846099" y="348185"/>
                  <a:pt x="883422" y="459127"/>
                </a:cubicBezTo>
                <a:cubicBezTo>
                  <a:pt x="694144" y="462451"/>
                  <a:pt x="579856" y="451259"/>
                  <a:pt x="459379" y="459127"/>
                </a:cubicBezTo>
                <a:cubicBezTo>
                  <a:pt x="338902" y="466995"/>
                  <a:pt x="202978" y="446062"/>
                  <a:pt x="0" y="459127"/>
                </a:cubicBezTo>
                <a:cubicBezTo>
                  <a:pt x="-12788" y="291672"/>
                  <a:pt x="37865" y="152567"/>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xmln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3D0DB91A-2174-4EB1-B9ED-5A851F1E8DA2}"/>
              </a:ext>
            </a:extLst>
          </p:cNvPr>
          <p:cNvPicPr>
            <a:picLocks noChangeAspect="1"/>
          </p:cNvPicPr>
          <p:nvPr/>
        </p:nvPicPr>
        <p:blipFill>
          <a:blip r:embed="rId6"/>
          <a:stretch>
            <a:fillRect/>
          </a:stretch>
        </p:blipFill>
        <p:spPr>
          <a:xfrm>
            <a:off x="4723382" y="5054557"/>
            <a:ext cx="937955" cy="937955"/>
          </a:xfrm>
          <a:prstGeom prst="rect">
            <a:avLst/>
          </a:prstGeom>
        </p:spPr>
      </p:pic>
    </p:spTree>
    <p:extLst>
      <p:ext uri="{BB962C8B-B14F-4D97-AF65-F5344CB8AC3E}">
        <p14:creationId xmlns:p14="http://schemas.microsoft.com/office/powerpoint/2010/main" val="2200555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15637"/>
          <a:stretch/>
        </p:blipFill>
        <p:spPr>
          <a:xfrm>
            <a:off x="0" y="487"/>
            <a:ext cx="12192000" cy="6857027"/>
          </a:xfrm>
          <a:prstGeom prst="rect">
            <a:avLst/>
          </a:prstGeom>
        </p:spPr>
      </p:pic>
      <p:grpSp>
        <p:nvGrpSpPr>
          <p:cNvPr id="12" name="Group 11"/>
          <p:cNvGrpSpPr/>
          <p:nvPr/>
        </p:nvGrpSpPr>
        <p:grpSpPr>
          <a:xfrm>
            <a:off x="299556" y="1252574"/>
            <a:ext cx="10799600" cy="2060360"/>
            <a:chOff x="305562" y="1700026"/>
            <a:chExt cx="6351127" cy="1648652"/>
          </a:xfrm>
        </p:grpSpPr>
        <p:sp>
          <p:nvSpPr>
            <p:cNvPr id="5" name="Text Placeholder 2"/>
            <p:cNvSpPr txBox="1">
              <a:spLocks/>
            </p:cNvSpPr>
            <p:nvPr/>
          </p:nvSpPr>
          <p:spPr>
            <a:xfrm>
              <a:off x="305562" y="1700026"/>
              <a:ext cx="6351127" cy="1473444"/>
            </a:xfrm>
            <a:prstGeom prst="rect">
              <a:avLst/>
            </a:prstGeom>
          </p:spPr>
          <p:txBody>
            <a:bodyPr lIns="67232" tIns="33616" rIns="67232" bIns="33616"/>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11273" b="1" dirty="0" err="1">
                  <a:solidFill>
                    <a:schemeClr val="bg1"/>
                  </a:solidFill>
                  <a:latin typeface="Segoe UI"/>
                  <a:cs typeface="Segoe UI"/>
                </a:rPr>
                <a:t>Kudopalooza</a:t>
              </a:r>
              <a:r>
                <a:rPr lang="en-US" sz="11273" b="1" dirty="0">
                  <a:solidFill>
                    <a:schemeClr val="bg1"/>
                  </a:solidFill>
                  <a:latin typeface="Segoe UI"/>
                  <a:cs typeface="Segoe UI"/>
                </a:rPr>
                <a:t> Winners are</a:t>
              </a:r>
              <a:r>
                <a:rPr lang="en-US" sz="11273" b="1" dirty="0">
                  <a:latin typeface="Segoe UI"/>
                  <a:cs typeface="Segoe UI"/>
                </a:rPr>
                <a:t>…</a:t>
              </a:r>
              <a:endParaRPr lang="en-US" sz="2745" dirty="0">
                <a:gradFill>
                  <a:gsLst>
                    <a:gs pos="21239">
                      <a:schemeClr val="bg1"/>
                    </a:gs>
                    <a:gs pos="82000">
                      <a:schemeClr val="bg1"/>
                    </a:gs>
                  </a:gsLst>
                  <a:lin ang="5400000" scaled="0"/>
                </a:gradFill>
                <a:latin typeface="Segoe UI"/>
                <a:cs typeface="Segoe UI"/>
              </a:endParaRPr>
            </a:p>
          </p:txBody>
        </p:sp>
        <p:cxnSp>
          <p:nvCxnSpPr>
            <p:cNvPr id="6" name="Straight Connector 5"/>
            <p:cNvCxnSpPr/>
            <p:nvPr/>
          </p:nvCxnSpPr>
          <p:spPr>
            <a:xfrm>
              <a:off x="403098" y="3348678"/>
              <a:ext cx="4686300" cy="0"/>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3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a:bodyPr>
          <a:lstStyle/>
          <a:p>
            <a:pPr algn="ctr"/>
            <a:r>
              <a:rPr lang="en-US" dirty="0">
                <a:solidFill>
                  <a:srgbClr val="732773"/>
                </a:solidFill>
              </a:rPr>
              <a:t>Have a Great Day!</a:t>
            </a:r>
          </a:p>
        </p:txBody>
      </p:sp>
    </p:spTree>
    <p:extLst>
      <p:ext uri="{BB962C8B-B14F-4D97-AF65-F5344CB8AC3E}">
        <p14:creationId xmlns:p14="http://schemas.microsoft.com/office/powerpoint/2010/main" val="181451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A02F-24FC-48E1-BE47-9A32ACA85890}"/>
              </a:ext>
            </a:extLst>
          </p:cNvPr>
          <p:cNvSpPr>
            <a:spLocks noGrp="1"/>
          </p:cNvSpPr>
          <p:nvPr>
            <p:ph type="title"/>
          </p:nvPr>
        </p:nvSpPr>
        <p:spPr>
          <a:xfrm>
            <a:off x="2327564" y="2187743"/>
            <a:ext cx="6345381" cy="3058512"/>
          </a:xfrm>
        </p:spPr>
        <p:txBody>
          <a:bodyPr vert="horz" lIns="91440" tIns="45720" rIns="91440" bIns="45720" rtlCol="0" anchor="ctr">
            <a:normAutofit fontScale="90000"/>
          </a:bodyPr>
          <a:lstStyle/>
          <a:p>
            <a:r>
              <a:rPr lang="en-US" sz="3300" kern="1200" dirty="0">
                <a:solidFill>
                  <a:schemeClr val="tx1"/>
                </a:solidFill>
                <a:latin typeface="+mj-lt"/>
                <a:ea typeface="+mj-ea"/>
                <a:cs typeface="+mj-cs"/>
              </a:rPr>
              <a:t>Welcome To the first </a:t>
            </a:r>
            <a:br>
              <a:rPr lang="en-US" sz="3300" kern="1200" dirty="0">
                <a:solidFill>
                  <a:schemeClr val="tx1"/>
                </a:solidFill>
                <a:latin typeface="+mj-lt"/>
                <a:ea typeface="+mj-ea"/>
                <a:cs typeface="+mj-cs"/>
              </a:rPr>
            </a:br>
            <a:br>
              <a:rPr lang="en-US" sz="3300" kern="1200" dirty="0">
                <a:solidFill>
                  <a:schemeClr val="tx1"/>
                </a:solidFill>
                <a:latin typeface="+mj-lt"/>
                <a:ea typeface="+mj-ea"/>
                <a:cs typeface="+mj-cs"/>
              </a:rPr>
            </a:br>
            <a:r>
              <a:rPr lang="en-US" sz="5400" kern="1200" dirty="0">
                <a:solidFill>
                  <a:schemeClr val="tx1"/>
                </a:solidFill>
                <a:latin typeface="+mj-lt"/>
                <a:ea typeface="+mj-ea"/>
                <a:cs typeface="+mj-cs"/>
              </a:rPr>
              <a:t>Global Power Platform Bootcamp</a:t>
            </a:r>
          </a:p>
        </p:txBody>
      </p:sp>
      <p:pic>
        <p:nvPicPr>
          <p:cNvPr id="10" name="Graphic 5" descr="Earth Globe Americas">
            <a:extLst>
              <a:ext uri="{FF2B5EF4-FFF2-40B4-BE49-F238E27FC236}">
                <a16:creationId xmlns:a16="http://schemas.microsoft.com/office/drawing/2014/main" id="{54695716-2DDD-48EC-8AC1-E7D6149DAF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1" name="Graphic 7">
            <a:extLst>
              <a:ext uri="{FF2B5EF4-FFF2-40B4-BE49-F238E27FC236}">
                <a16:creationId xmlns:a16="http://schemas.microsoft.com/office/drawing/2014/main" id="{275DBD5D-EF12-4A75-A48D-C74506BBEE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16747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9F8FEA-9053-4ABF-933B-AF2CF24CF8DC}"/>
              </a:ext>
            </a:extLst>
          </p:cNvPr>
          <p:cNvSpPr>
            <a:spLocks noGrp="1"/>
          </p:cNvSpPr>
          <p:nvPr>
            <p:ph type="title"/>
          </p:nvPr>
        </p:nvSpPr>
        <p:spPr/>
        <p:txBody>
          <a:bodyPr/>
          <a:lstStyle/>
          <a:p>
            <a:r>
              <a:rPr lang="en-CA" dirty="0"/>
              <a:t>44 Locations Across the world!</a:t>
            </a:r>
          </a:p>
        </p:txBody>
      </p:sp>
      <p:pic>
        <p:nvPicPr>
          <p:cNvPr id="9" name="Picture 8">
            <a:extLst>
              <a:ext uri="{FF2B5EF4-FFF2-40B4-BE49-F238E27FC236}">
                <a16:creationId xmlns:a16="http://schemas.microsoft.com/office/drawing/2014/main" id="{902111EC-7BAC-4439-922A-CE87F19A141F}"/>
              </a:ext>
            </a:extLst>
          </p:cNvPr>
          <p:cNvPicPr>
            <a:picLocks noChangeAspect="1"/>
          </p:cNvPicPr>
          <p:nvPr/>
        </p:nvPicPr>
        <p:blipFill>
          <a:blip r:embed="rId2"/>
          <a:stretch>
            <a:fillRect/>
          </a:stretch>
        </p:blipFill>
        <p:spPr>
          <a:xfrm>
            <a:off x="969194" y="1309512"/>
            <a:ext cx="9563338" cy="4577396"/>
          </a:xfrm>
          <a:prstGeom prst="rect">
            <a:avLst/>
          </a:prstGeom>
        </p:spPr>
      </p:pic>
    </p:spTree>
    <p:extLst>
      <p:ext uri="{BB962C8B-B14F-4D97-AF65-F5344CB8AC3E}">
        <p14:creationId xmlns:p14="http://schemas.microsoft.com/office/powerpoint/2010/main" val="22168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0B1B26-B45B-4293-B19A-E8E92AB7D2ED}"/>
              </a:ext>
            </a:extLst>
          </p:cNvPr>
          <p:cNvPicPr>
            <a:picLocks noChangeAspect="1"/>
          </p:cNvPicPr>
          <p:nvPr/>
        </p:nvPicPr>
        <p:blipFill>
          <a:blip r:embed="rId3"/>
          <a:stretch>
            <a:fillRect/>
          </a:stretch>
        </p:blipFill>
        <p:spPr>
          <a:xfrm>
            <a:off x="1548190" y="97057"/>
            <a:ext cx="9424609" cy="5772574"/>
          </a:xfrm>
          <a:prstGeom prst="rect">
            <a:avLst/>
          </a:prstGeom>
        </p:spPr>
      </p:pic>
    </p:spTree>
    <p:extLst>
      <p:ext uri="{BB962C8B-B14F-4D97-AF65-F5344CB8AC3E}">
        <p14:creationId xmlns:p14="http://schemas.microsoft.com/office/powerpoint/2010/main" val="5818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FF55D533-7C28-4280-9E67-EDCA83018E98}"/>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2478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dirty="0"/>
              <a:t>Thanks To Our Global Sponsor</a:t>
            </a:r>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543" y="1958621"/>
            <a:ext cx="1933229" cy="1933229"/>
          </a:xfrm>
          <a:prstGeom prst="rect">
            <a:avLst/>
          </a:prstGeom>
        </p:spPr>
      </p:pic>
      <p:pic>
        <p:nvPicPr>
          <p:cNvPr id="7" name="Picture 6">
            <a:extLst>
              <a:ext uri="{FF2B5EF4-FFF2-40B4-BE49-F238E27FC236}">
                <a16:creationId xmlns:a16="http://schemas.microsoft.com/office/drawing/2014/main" id="{D071BFE1-AA33-460C-A947-013855520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073" y="2223909"/>
            <a:ext cx="6011361" cy="1402651"/>
          </a:xfrm>
          <a:prstGeom prst="rect">
            <a:avLst/>
          </a:prstGeom>
        </p:spPr>
      </p:pic>
    </p:spTree>
    <p:extLst>
      <p:ext uri="{BB962C8B-B14F-4D97-AF65-F5344CB8AC3E}">
        <p14:creationId xmlns:p14="http://schemas.microsoft.com/office/powerpoint/2010/main" val="239543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6">
            <a:extLst>
              <a:ext uri="{FF2B5EF4-FFF2-40B4-BE49-F238E27FC236}">
                <a16:creationId xmlns:a16="http://schemas.microsoft.com/office/drawing/2014/main" id="{57CD1E91-0F08-4D7D-986D-DCDED573CDD6}"/>
              </a:ext>
            </a:extLst>
          </p:cNvPr>
          <p:cNvSpPr>
            <a:spLocks noGrp="1"/>
          </p:cNvSpPr>
          <p:nvPr>
            <p:ph type="title"/>
          </p:nvPr>
        </p:nvSpPr>
        <p:spPr>
          <a:xfrm>
            <a:off x="4915132" y="565579"/>
            <a:ext cx="4533668" cy="5326946"/>
          </a:xfrm>
        </p:spPr>
        <p:txBody>
          <a:bodyPr vert="horz" lIns="91440" tIns="45720" rIns="91440" bIns="45720" rtlCol="0" anchor="b">
            <a:normAutofit/>
          </a:bodyPr>
          <a:lstStyle/>
          <a:p>
            <a:r>
              <a:rPr lang="en-US" sz="2400" b="1" dirty="0">
                <a:latin typeface="Century Gothic" panose="020B0502020202020204" pitchFamily="34" charset="0"/>
              </a:rPr>
              <a:t>    Software Developer, Applied Info Services.</a:t>
            </a:r>
            <a:br>
              <a:rPr lang="en-US" sz="2400" b="1" dirty="0">
                <a:latin typeface="Century Gothic" panose="020B0502020202020204" pitchFamily="34" charset="0"/>
              </a:rPr>
            </a:br>
            <a:br>
              <a:rPr lang="en-US" sz="2400" b="1" dirty="0">
                <a:latin typeface="Century Gothic" panose="020B0502020202020204" pitchFamily="34" charset="0"/>
              </a:rPr>
            </a:br>
            <a:r>
              <a:rPr lang="en-US" sz="2400" b="1" dirty="0">
                <a:latin typeface="Century Gothic" panose="020B0502020202020204" pitchFamily="34" charset="0"/>
              </a:rPr>
              <a:t>    Microsoft Business Applications MVP.</a:t>
            </a:r>
            <a:br>
              <a:rPr lang="en-US" sz="2400" b="1" dirty="0">
                <a:latin typeface="Century Gothic" panose="020B0502020202020204" pitchFamily="34" charset="0"/>
              </a:rPr>
            </a:br>
            <a:br>
              <a:rPr lang="en-US" sz="2400" b="1" dirty="0">
                <a:latin typeface="Century Gothic" panose="020B0502020202020204" pitchFamily="34" charset="0"/>
              </a:rPr>
            </a:br>
            <a:r>
              <a:rPr lang="en-US" sz="2400" b="1" dirty="0">
                <a:latin typeface="Century Gothic" panose="020B0502020202020204" pitchFamily="34" charset="0"/>
              </a:rPr>
              <a:t>    </a:t>
            </a:r>
            <a:r>
              <a:rPr lang="en-US" sz="2400" b="1" dirty="0" err="1">
                <a:latin typeface="Century Gothic" panose="020B0502020202020204" pitchFamily="34" charset="0"/>
              </a:rPr>
              <a:t>Flownaut</a:t>
            </a:r>
            <a:r>
              <a:rPr lang="en-US" sz="2400" b="1" dirty="0">
                <a:latin typeface="Century Gothic" panose="020B0502020202020204" pitchFamily="34" charset="0"/>
              </a:rPr>
              <a:t> (Power Automate Community </a:t>
            </a:r>
            <a:r>
              <a:rPr lang="en-US" sz="2400" b="1" dirty="0" err="1">
                <a:latin typeface="Century Gothic" panose="020B0502020202020204" pitchFamily="34" charset="0"/>
              </a:rPr>
              <a:t>SuperUser</a:t>
            </a:r>
            <a:r>
              <a:rPr lang="en-US" sz="2400" b="1" dirty="0">
                <a:latin typeface="Century Gothic" panose="020B0502020202020204" pitchFamily="34" charset="0"/>
              </a:rPr>
              <a:t>)</a:t>
            </a:r>
            <a:br>
              <a:rPr lang="en-US" sz="2400" b="1" dirty="0">
                <a:latin typeface="Century Gothic" panose="020B0502020202020204" pitchFamily="34" charset="0"/>
              </a:rPr>
            </a:br>
            <a:br>
              <a:rPr lang="en-US" sz="2400" b="1" dirty="0">
                <a:latin typeface="Century Gothic" panose="020B0502020202020204" pitchFamily="34" charset="0"/>
              </a:rPr>
            </a:br>
            <a:r>
              <a:rPr lang="en-US" sz="2400" b="1" dirty="0">
                <a:latin typeface="Century Gothic" panose="020B0502020202020204" pitchFamily="34" charset="0"/>
              </a:rPr>
              <a:t>    </a:t>
            </a:r>
            <a:r>
              <a:rPr lang="en-US" sz="2400" b="1" dirty="0" err="1">
                <a:latin typeface="Century Gothic" panose="020B0502020202020204" pitchFamily="34" charset="0"/>
              </a:rPr>
              <a:t>Appstronaut</a:t>
            </a:r>
            <a:r>
              <a:rPr lang="en-US" sz="2400" b="1" dirty="0">
                <a:latin typeface="Century Gothic" panose="020B0502020202020204" pitchFamily="34" charset="0"/>
              </a:rPr>
              <a:t> (Power Apps Community </a:t>
            </a:r>
            <a:r>
              <a:rPr lang="en-US" sz="2400" b="1" dirty="0" err="1">
                <a:latin typeface="Century Gothic" panose="020B0502020202020204" pitchFamily="34" charset="0"/>
              </a:rPr>
              <a:t>SuperUser</a:t>
            </a:r>
            <a:r>
              <a:rPr lang="en-US" sz="2400" b="1" dirty="0">
                <a:latin typeface="Century Gothic" panose="020B0502020202020204" pitchFamily="34" charset="0"/>
              </a:rPr>
              <a:t>)</a:t>
            </a:r>
            <a:br>
              <a:rPr lang="en-US" sz="2400" b="1" dirty="0">
                <a:latin typeface="Century Gothic" panose="020B0502020202020204" pitchFamily="34" charset="0"/>
              </a:rPr>
            </a:br>
            <a:br>
              <a:rPr lang="en-US" sz="2400" b="1" dirty="0">
                <a:latin typeface="Century Gothic" panose="020B0502020202020204" pitchFamily="34" charset="0"/>
              </a:rPr>
            </a:br>
            <a:r>
              <a:rPr lang="en-US" sz="2400" b="1" dirty="0">
                <a:latin typeface="Century Gothic" panose="020B0502020202020204" pitchFamily="34" charset="0"/>
              </a:rPr>
              <a:t>    </a:t>
            </a:r>
            <a:r>
              <a:rPr lang="en-US" sz="2200" b="1" dirty="0">
                <a:latin typeface="Century Gothic" panose="020B0502020202020204" pitchFamily="34" charset="0"/>
              </a:rPr>
              <a:t>yashagarwal1651 @gmail.com</a:t>
            </a:r>
            <a:endParaRPr lang="en-US" sz="2400" b="1" kern="1200" dirty="0">
              <a:solidFill>
                <a:schemeClr val="tx1"/>
              </a:solidFill>
              <a:latin typeface="Century Gothic" panose="020B0502020202020204" pitchFamily="34" charset="0"/>
            </a:endParaRPr>
          </a:p>
        </p:txBody>
      </p:sp>
      <p:pic>
        <p:nvPicPr>
          <p:cNvPr id="5" name="Picture 2" descr="Flownaut Badge">
            <a:extLst>
              <a:ext uri="{FF2B5EF4-FFF2-40B4-BE49-F238E27FC236}">
                <a16:creationId xmlns:a16="http://schemas.microsoft.com/office/drawing/2014/main" id="{E7927E14-9EE7-48BE-9EA1-E77073599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230" y="328070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ppstronaut Badge">
            <a:extLst>
              <a:ext uri="{FF2B5EF4-FFF2-40B4-BE49-F238E27FC236}">
                <a16:creationId xmlns:a16="http://schemas.microsoft.com/office/drawing/2014/main" id="{35D1CF53-121F-4846-9C33-245EF13DC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230" y="4240411"/>
            <a:ext cx="274320" cy="2743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aphic 54" descr="Briefcase">
            <a:extLst>
              <a:ext uri="{FF2B5EF4-FFF2-40B4-BE49-F238E27FC236}">
                <a16:creationId xmlns:a16="http://schemas.microsoft.com/office/drawing/2014/main" id="{DADD1528-6B02-40E5-841B-6202CA9AF158}"/>
              </a:ext>
            </a:extLst>
          </p:cNvPr>
          <p:cNvGrpSpPr/>
          <p:nvPr/>
        </p:nvGrpSpPr>
        <p:grpSpPr>
          <a:xfrm>
            <a:off x="5055090" y="1298443"/>
            <a:ext cx="228600" cy="228600"/>
            <a:chOff x="8484089" y="1524366"/>
            <a:chExt cx="228600" cy="228600"/>
          </a:xfrm>
        </p:grpSpPr>
        <p:sp>
          <p:nvSpPr>
            <p:cNvPr id="8" name="Freeform: Shape 7">
              <a:extLst>
                <a:ext uri="{FF2B5EF4-FFF2-40B4-BE49-F238E27FC236}">
                  <a16:creationId xmlns:a16="http://schemas.microsoft.com/office/drawing/2014/main" id="{5FF1EF8D-3BBC-4686-ABE8-174FE71BC677}"/>
                </a:ext>
              </a:extLst>
            </p:cNvPr>
            <p:cNvSpPr/>
            <p:nvPr/>
          </p:nvSpPr>
          <p:spPr>
            <a:xfrm>
              <a:off x="8507902" y="1639857"/>
              <a:ext cx="190500" cy="76200"/>
            </a:xfrm>
            <a:custGeom>
              <a:avLst/>
              <a:gdLst>
                <a:gd name="connsiteX0" fmla="*/ 109538 w 190500"/>
                <a:gd name="connsiteY0" fmla="*/ 4763 h 76200"/>
                <a:gd name="connsiteX1" fmla="*/ 100013 w 190500"/>
                <a:gd name="connsiteY1" fmla="*/ 14288 h 76200"/>
                <a:gd name="connsiteX2" fmla="*/ 90488 w 190500"/>
                <a:gd name="connsiteY2" fmla="*/ 14288 h 76200"/>
                <a:gd name="connsiteX3" fmla="*/ 80963 w 190500"/>
                <a:gd name="connsiteY3" fmla="*/ 4763 h 76200"/>
                <a:gd name="connsiteX4" fmla="*/ 80963 w 190500"/>
                <a:gd name="connsiteY4" fmla="*/ 0 h 76200"/>
                <a:gd name="connsiteX5" fmla="*/ 0 w 190500"/>
                <a:gd name="connsiteY5" fmla="*/ 0 h 76200"/>
                <a:gd name="connsiteX6" fmla="*/ 0 w 190500"/>
                <a:gd name="connsiteY6" fmla="*/ 66675 h 76200"/>
                <a:gd name="connsiteX7" fmla="*/ 9525 w 190500"/>
                <a:gd name="connsiteY7" fmla="*/ 76200 h 76200"/>
                <a:gd name="connsiteX8" fmla="*/ 180975 w 190500"/>
                <a:gd name="connsiteY8" fmla="*/ 76200 h 76200"/>
                <a:gd name="connsiteX9" fmla="*/ 190500 w 190500"/>
                <a:gd name="connsiteY9" fmla="*/ 66675 h 76200"/>
                <a:gd name="connsiteX10" fmla="*/ 190500 w 190500"/>
                <a:gd name="connsiteY10" fmla="*/ 0 h 76200"/>
                <a:gd name="connsiteX11" fmla="*/ 109538 w 190500"/>
                <a:gd name="connsiteY11" fmla="*/ 0 h 76200"/>
                <a:gd name="connsiteX12" fmla="*/ 109538 w 190500"/>
                <a:gd name="connsiteY12" fmla="*/ 47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76200">
                  <a:moveTo>
                    <a:pt x="109538" y="4763"/>
                  </a:moveTo>
                  <a:cubicBezTo>
                    <a:pt x="109538" y="10001"/>
                    <a:pt x="105251" y="14288"/>
                    <a:pt x="100013" y="14288"/>
                  </a:cubicBezTo>
                  <a:lnTo>
                    <a:pt x="90488" y="14288"/>
                  </a:lnTo>
                  <a:cubicBezTo>
                    <a:pt x="85249" y="14288"/>
                    <a:pt x="80963" y="10001"/>
                    <a:pt x="80963" y="4763"/>
                  </a:cubicBezTo>
                  <a:lnTo>
                    <a:pt x="80963" y="0"/>
                  </a:lnTo>
                  <a:lnTo>
                    <a:pt x="0" y="0"/>
                  </a:lnTo>
                  <a:lnTo>
                    <a:pt x="0" y="66675"/>
                  </a:lnTo>
                  <a:cubicBezTo>
                    <a:pt x="0" y="71914"/>
                    <a:pt x="4286" y="76200"/>
                    <a:pt x="9525" y="76200"/>
                  </a:cubicBezTo>
                  <a:lnTo>
                    <a:pt x="180975" y="76200"/>
                  </a:lnTo>
                  <a:cubicBezTo>
                    <a:pt x="186214" y="76200"/>
                    <a:pt x="190500" y="71914"/>
                    <a:pt x="190500" y="66675"/>
                  </a:cubicBezTo>
                  <a:lnTo>
                    <a:pt x="190500" y="0"/>
                  </a:lnTo>
                  <a:lnTo>
                    <a:pt x="109538" y="0"/>
                  </a:lnTo>
                  <a:lnTo>
                    <a:pt x="109538" y="4763"/>
                  </a:lnTo>
                  <a:close/>
                </a:path>
              </a:pathLst>
            </a:custGeom>
            <a:solidFill>
              <a:srgbClr val="000000"/>
            </a:solidFill>
            <a:ln w="2381"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597D13EE-774C-4FA7-9AA1-1DFEE9A1E702}"/>
                </a:ext>
              </a:extLst>
            </p:cNvPr>
            <p:cNvSpPr/>
            <p:nvPr/>
          </p:nvSpPr>
          <p:spPr>
            <a:xfrm>
              <a:off x="8507902" y="1550560"/>
              <a:ext cx="190500" cy="78581"/>
            </a:xfrm>
            <a:custGeom>
              <a:avLst/>
              <a:gdLst>
                <a:gd name="connsiteX0" fmla="*/ 180975 w 190500"/>
                <a:gd name="connsiteY0" fmla="*/ 32147 h 78581"/>
                <a:gd name="connsiteX1" fmla="*/ 133350 w 190500"/>
                <a:gd name="connsiteY1" fmla="*/ 32147 h 78581"/>
                <a:gd name="connsiteX2" fmla="*/ 133350 w 190500"/>
                <a:gd name="connsiteY2" fmla="*/ 16669 h 78581"/>
                <a:gd name="connsiteX3" fmla="*/ 116681 w 190500"/>
                <a:gd name="connsiteY3" fmla="*/ 0 h 78581"/>
                <a:gd name="connsiteX4" fmla="*/ 73819 w 190500"/>
                <a:gd name="connsiteY4" fmla="*/ 0 h 78581"/>
                <a:gd name="connsiteX5" fmla="*/ 57150 w 190500"/>
                <a:gd name="connsiteY5" fmla="*/ 16669 h 78581"/>
                <a:gd name="connsiteX6" fmla="*/ 57150 w 190500"/>
                <a:gd name="connsiteY6" fmla="*/ 32147 h 78581"/>
                <a:gd name="connsiteX7" fmla="*/ 9525 w 190500"/>
                <a:gd name="connsiteY7" fmla="*/ 32147 h 78581"/>
                <a:gd name="connsiteX8" fmla="*/ 0 w 190500"/>
                <a:gd name="connsiteY8" fmla="*/ 41672 h 78581"/>
                <a:gd name="connsiteX9" fmla="*/ 0 w 190500"/>
                <a:gd name="connsiteY9" fmla="*/ 79772 h 78581"/>
                <a:gd name="connsiteX10" fmla="*/ 80963 w 190500"/>
                <a:gd name="connsiteY10" fmla="*/ 79772 h 78581"/>
                <a:gd name="connsiteX11" fmla="*/ 80963 w 190500"/>
                <a:gd name="connsiteY11" fmla="*/ 75009 h 78581"/>
                <a:gd name="connsiteX12" fmla="*/ 109538 w 190500"/>
                <a:gd name="connsiteY12" fmla="*/ 75009 h 78581"/>
                <a:gd name="connsiteX13" fmla="*/ 109538 w 190500"/>
                <a:gd name="connsiteY13" fmla="*/ 79772 h 78581"/>
                <a:gd name="connsiteX14" fmla="*/ 190500 w 190500"/>
                <a:gd name="connsiteY14" fmla="*/ 79772 h 78581"/>
                <a:gd name="connsiteX15" fmla="*/ 190500 w 190500"/>
                <a:gd name="connsiteY15" fmla="*/ 41672 h 78581"/>
                <a:gd name="connsiteX16" fmla="*/ 180975 w 190500"/>
                <a:gd name="connsiteY16" fmla="*/ 32147 h 78581"/>
                <a:gd name="connsiteX17" fmla="*/ 71438 w 190500"/>
                <a:gd name="connsiteY17" fmla="*/ 32147 h 78581"/>
                <a:gd name="connsiteX18" fmla="*/ 71438 w 190500"/>
                <a:gd name="connsiteY18" fmla="*/ 16669 h 78581"/>
                <a:gd name="connsiteX19" fmla="*/ 73819 w 190500"/>
                <a:gd name="connsiteY19" fmla="*/ 14288 h 78581"/>
                <a:gd name="connsiteX20" fmla="*/ 116681 w 190500"/>
                <a:gd name="connsiteY20" fmla="*/ 14288 h 78581"/>
                <a:gd name="connsiteX21" fmla="*/ 119063 w 190500"/>
                <a:gd name="connsiteY21" fmla="*/ 16669 h 78581"/>
                <a:gd name="connsiteX22" fmla="*/ 119063 w 190500"/>
                <a:gd name="connsiteY22" fmla="*/ 32147 h 78581"/>
                <a:gd name="connsiteX23" fmla="*/ 71438 w 190500"/>
                <a:gd name="connsiteY23" fmla="*/ 32147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78581">
                  <a:moveTo>
                    <a:pt x="180975" y="32147"/>
                  </a:moveTo>
                  <a:lnTo>
                    <a:pt x="133350" y="32147"/>
                  </a:lnTo>
                  <a:lnTo>
                    <a:pt x="133350" y="16669"/>
                  </a:lnTo>
                  <a:cubicBezTo>
                    <a:pt x="133350" y="7382"/>
                    <a:pt x="125968" y="0"/>
                    <a:pt x="116681" y="0"/>
                  </a:cubicBezTo>
                  <a:lnTo>
                    <a:pt x="73819" y="0"/>
                  </a:lnTo>
                  <a:cubicBezTo>
                    <a:pt x="64532" y="0"/>
                    <a:pt x="57150" y="7382"/>
                    <a:pt x="57150" y="16669"/>
                  </a:cubicBezTo>
                  <a:lnTo>
                    <a:pt x="57150" y="32147"/>
                  </a:lnTo>
                  <a:lnTo>
                    <a:pt x="9525" y="32147"/>
                  </a:lnTo>
                  <a:cubicBezTo>
                    <a:pt x="4286" y="32147"/>
                    <a:pt x="0" y="36433"/>
                    <a:pt x="0" y="41672"/>
                  </a:cubicBezTo>
                  <a:lnTo>
                    <a:pt x="0" y="79772"/>
                  </a:lnTo>
                  <a:lnTo>
                    <a:pt x="80963" y="79772"/>
                  </a:lnTo>
                  <a:lnTo>
                    <a:pt x="80963" y="75009"/>
                  </a:lnTo>
                  <a:lnTo>
                    <a:pt x="109538" y="75009"/>
                  </a:lnTo>
                  <a:lnTo>
                    <a:pt x="109538" y="79772"/>
                  </a:lnTo>
                  <a:lnTo>
                    <a:pt x="190500" y="79772"/>
                  </a:lnTo>
                  <a:lnTo>
                    <a:pt x="190500" y="41672"/>
                  </a:lnTo>
                  <a:cubicBezTo>
                    <a:pt x="190500" y="36433"/>
                    <a:pt x="186214" y="32147"/>
                    <a:pt x="180975" y="32147"/>
                  </a:cubicBezTo>
                  <a:moveTo>
                    <a:pt x="71438" y="32147"/>
                  </a:moveTo>
                  <a:lnTo>
                    <a:pt x="71438" y="16669"/>
                  </a:lnTo>
                  <a:cubicBezTo>
                    <a:pt x="71438" y="15240"/>
                    <a:pt x="72390" y="14288"/>
                    <a:pt x="73819" y="14288"/>
                  </a:cubicBezTo>
                  <a:lnTo>
                    <a:pt x="116681" y="14288"/>
                  </a:lnTo>
                  <a:cubicBezTo>
                    <a:pt x="118110" y="14288"/>
                    <a:pt x="119063" y="15240"/>
                    <a:pt x="119063" y="16669"/>
                  </a:cubicBezTo>
                  <a:lnTo>
                    <a:pt x="119063" y="32147"/>
                  </a:lnTo>
                  <a:lnTo>
                    <a:pt x="71438" y="32147"/>
                  </a:lnTo>
                  <a:close/>
                </a:path>
              </a:pathLst>
            </a:custGeom>
            <a:solidFill>
              <a:srgbClr val="000000"/>
            </a:solidFill>
            <a:ln w="2381" cap="flat">
              <a:noFill/>
              <a:prstDash val="solid"/>
              <a:miter/>
            </a:ln>
          </p:spPr>
          <p:txBody>
            <a:bodyPr rtlCol="0" anchor="ctr"/>
            <a:lstStyle/>
            <a:p>
              <a:endParaRPr lang="en-IN"/>
            </a:p>
          </p:txBody>
        </p:sp>
      </p:grpSp>
      <p:grpSp>
        <p:nvGrpSpPr>
          <p:cNvPr id="10" name="Graphic 55" descr="Employee badge">
            <a:extLst>
              <a:ext uri="{FF2B5EF4-FFF2-40B4-BE49-F238E27FC236}">
                <a16:creationId xmlns:a16="http://schemas.microsoft.com/office/drawing/2014/main" id="{BF76ACF7-801D-45E9-9C08-918F11216352}"/>
              </a:ext>
            </a:extLst>
          </p:cNvPr>
          <p:cNvGrpSpPr/>
          <p:nvPr/>
        </p:nvGrpSpPr>
        <p:grpSpPr>
          <a:xfrm>
            <a:off x="5074140" y="2338012"/>
            <a:ext cx="190500" cy="161925"/>
            <a:chOff x="8503139" y="2437997"/>
            <a:chExt cx="190500" cy="161925"/>
          </a:xfrm>
          <a:solidFill>
            <a:srgbClr val="000000"/>
          </a:solidFill>
        </p:grpSpPr>
        <p:sp>
          <p:nvSpPr>
            <p:cNvPr id="11" name="Freeform: Shape 10">
              <a:extLst>
                <a:ext uri="{FF2B5EF4-FFF2-40B4-BE49-F238E27FC236}">
                  <a16:creationId xmlns:a16="http://schemas.microsoft.com/office/drawing/2014/main" id="{2CE4CF60-E367-4644-8168-3DD037D564CE}"/>
                </a:ext>
              </a:extLst>
            </p:cNvPr>
            <p:cNvSpPr/>
            <p:nvPr/>
          </p:nvSpPr>
          <p:spPr>
            <a:xfrm>
              <a:off x="8584102" y="2437997"/>
              <a:ext cx="28575" cy="38100"/>
            </a:xfrm>
            <a:custGeom>
              <a:avLst/>
              <a:gdLst>
                <a:gd name="connsiteX0" fmla="*/ 19050 w 28575"/>
                <a:gd name="connsiteY0" fmla="*/ 38100 h 38100"/>
                <a:gd name="connsiteX1" fmla="*/ 9525 w 28575"/>
                <a:gd name="connsiteY1" fmla="*/ 38100 h 38100"/>
                <a:gd name="connsiteX2" fmla="*/ 0 w 28575"/>
                <a:gd name="connsiteY2" fmla="*/ 28575 h 38100"/>
                <a:gd name="connsiteX3" fmla="*/ 0 w 28575"/>
                <a:gd name="connsiteY3" fmla="*/ 9525 h 38100"/>
                <a:gd name="connsiteX4" fmla="*/ 9525 w 28575"/>
                <a:gd name="connsiteY4" fmla="*/ 0 h 38100"/>
                <a:gd name="connsiteX5" fmla="*/ 19050 w 28575"/>
                <a:gd name="connsiteY5" fmla="*/ 0 h 38100"/>
                <a:gd name="connsiteX6" fmla="*/ 28575 w 28575"/>
                <a:gd name="connsiteY6" fmla="*/ 9525 h 38100"/>
                <a:gd name="connsiteX7" fmla="*/ 28575 w 28575"/>
                <a:gd name="connsiteY7" fmla="*/ 28575 h 38100"/>
                <a:gd name="connsiteX8" fmla="*/ 19050 w 28575"/>
                <a:gd name="connsiteY8"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 h="38100">
                  <a:moveTo>
                    <a:pt x="19050" y="38100"/>
                  </a:moveTo>
                  <a:lnTo>
                    <a:pt x="9525" y="38100"/>
                  </a:lnTo>
                  <a:cubicBezTo>
                    <a:pt x="4286" y="38100"/>
                    <a:pt x="0" y="33814"/>
                    <a:pt x="0" y="28575"/>
                  </a:cubicBezTo>
                  <a:lnTo>
                    <a:pt x="0" y="9525"/>
                  </a:lnTo>
                  <a:cubicBezTo>
                    <a:pt x="0" y="4286"/>
                    <a:pt x="4286" y="0"/>
                    <a:pt x="9525" y="0"/>
                  </a:cubicBezTo>
                  <a:lnTo>
                    <a:pt x="19050" y="0"/>
                  </a:lnTo>
                  <a:cubicBezTo>
                    <a:pt x="24289" y="0"/>
                    <a:pt x="28575" y="4286"/>
                    <a:pt x="28575" y="9525"/>
                  </a:cubicBezTo>
                  <a:lnTo>
                    <a:pt x="28575" y="28575"/>
                  </a:lnTo>
                  <a:cubicBezTo>
                    <a:pt x="28575" y="33814"/>
                    <a:pt x="24289" y="38100"/>
                    <a:pt x="19050" y="38100"/>
                  </a:cubicBezTo>
                  <a:close/>
                </a:path>
              </a:pathLst>
            </a:custGeom>
            <a:solidFill>
              <a:srgbClr val="000000"/>
            </a:solidFill>
            <a:ln w="238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02A80286-471A-4AC7-A9E2-A0710126308A}"/>
                </a:ext>
              </a:extLst>
            </p:cNvPr>
            <p:cNvSpPr/>
            <p:nvPr/>
          </p:nvSpPr>
          <p:spPr>
            <a:xfrm>
              <a:off x="8503139" y="2466572"/>
              <a:ext cx="190500" cy="133350"/>
            </a:xfrm>
            <a:custGeom>
              <a:avLst/>
              <a:gdLst>
                <a:gd name="connsiteX0" fmla="*/ 171450 w 190500"/>
                <a:gd name="connsiteY0" fmla="*/ 57150 h 133350"/>
                <a:gd name="connsiteX1" fmla="*/ 114300 w 190500"/>
                <a:gd name="connsiteY1" fmla="*/ 57150 h 133350"/>
                <a:gd name="connsiteX2" fmla="*/ 114300 w 190500"/>
                <a:gd name="connsiteY2" fmla="*/ 47625 h 133350"/>
                <a:gd name="connsiteX3" fmla="*/ 171450 w 190500"/>
                <a:gd name="connsiteY3" fmla="*/ 47625 h 133350"/>
                <a:gd name="connsiteX4" fmla="*/ 171450 w 190500"/>
                <a:gd name="connsiteY4" fmla="*/ 57150 h 133350"/>
                <a:gd name="connsiteX5" fmla="*/ 171450 w 190500"/>
                <a:gd name="connsiteY5" fmla="*/ 85725 h 133350"/>
                <a:gd name="connsiteX6" fmla="*/ 114300 w 190500"/>
                <a:gd name="connsiteY6" fmla="*/ 85725 h 133350"/>
                <a:gd name="connsiteX7" fmla="*/ 114300 w 190500"/>
                <a:gd name="connsiteY7" fmla="*/ 76200 h 133350"/>
                <a:gd name="connsiteX8" fmla="*/ 171450 w 190500"/>
                <a:gd name="connsiteY8" fmla="*/ 76200 h 133350"/>
                <a:gd name="connsiteX9" fmla="*/ 171450 w 190500"/>
                <a:gd name="connsiteY9" fmla="*/ 85725 h 133350"/>
                <a:gd name="connsiteX10" fmla="*/ 171450 w 190500"/>
                <a:gd name="connsiteY10" fmla="*/ 114300 h 133350"/>
                <a:gd name="connsiteX11" fmla="*/ 114300 w 190500"/>
                <a:gd name="connsiteY11" fmla="*/ 114300 h 133350"/>
                <a:gd name="connsiteX12" fmla="*/ 114300 w 190500"/>
                <a:gd name="connsiteY12" fmla="*/ 104775 h 133350"/>
                <a:gd name="connsiteX13" fmla="*/ 171450 w 190500"/>
                <a:gd name="connsiteY13" fmla="*/ 104775 h 133350"/>
                <a:gd name="connsiteX14" fmla="*/ 171450 w 190500"/>
                <a:gd name="connsiteY14" fmla="*/ 114300 h 133350"/>
                <a:gd name="connsiteX15" fmla="*/ 95250 w 190500"/>
                <a:gd name="connsiteY15" fmla="*/ 114300 h 133350"/>
                <a:gd name="connsiteX16" fmla="*/ 19050 w 190500"/>
                <a:gd name="connsiteY16" fmla="*/ 114300 h 133350"/>
                <a:gd name="connsiteX17" fmla="*/ 19050 w 190500"/>
                <a:gd name="connsiteY17" fmla="*/ 95250 h 133350"/>
                <a:gd name="connsiteX18" fmla="*/ 22860 w 190500"/>
                <a:gd name="connsiteY18" fmla="*/ 87630 h 133350"/>
                <a:gd name="connsiteX19" fmla="*/ 41434 w 190500"/>
                <a:gd name="connsiteY19" fmla="*/ 78581 h 133350"/>
                <a:gd name="connsiteX20" fmla="*/ 57150 w 190500"/>
                <a:gd name="connsiteY20" fmla="*/ 76200 h 133350"/>
                <a:gd name="connsiteX21" fmla="*/ 72866 w 190500"/>
                <a:gd name="connsiteY21" fmla="*/ 78581 h 133350"/>
                <a:gd name="connsiteX22" fmla="*/ 91440 w 190500"/>
                <a:gd name="connsiteY22" fmla="*/ 87630 h 133350"/>
                <a:gd name="connsiteX23" fmla="*/ 95250 w 190500"/>
                <a:gd name="connsiteY23" fmla="*/ 95250 h 133350"/>
                <a:gd name="connsiteX24" fmla="*/ 95250 w 190500"/>
                <a:gd name="connsiteY24" fmla="*/ 114300 h 133350"/>
                <a:gd name="connsiteX25" fmla="*/ 57150 w 190500"/>
                <a:gd name="connsiteY25" fmla="*/ 33338 h 133350"/>
                <a:gd name="connsiteX26" fmla="*/ 76200 w 190500"/>
                <a:gd name="connsiteY26" fmla="*/ 52388 h 133350"/>
                <a:gd name="connsiteX27" fmla="*/ 57150 w 190500"/>
                <a:gd name="connsiteY27" fmla="*/ 71438 h 133350"/>
                <a:gd name="connsiteX28" fmla="*/ 38100 w 190500"/>
                <a:gd name="connsiteY28" fmla="*/ 52388 h 133350"/>
                <a:gd name="connsiteX29" fmla="*/ 57150 w 190500"/>
                <a:gd name="connsiteY29" fmla="*/ 33338 h 133350"/>
                <a:gd name="connsiteX30" fmla="*/ 180975 w 190500"/>
                <a:gd name="connsiteY30" fmla="*/ 0 h 133350"/>
                <a:gd name="connsiteX31" fmla="*/ 119063 w 190500"/>
                <a:gd name="connsiteY31" fmla="*/ 0 h 133350"/>
                <a:gd name="connsiteX32" fmla="*/ 100013 w 190500"/>
                <a:gd name="connsiteY32" fmla="*/ 19050 h 133350"/>
                <a:gd name="connsiteX33" fmla="*/ 90488 w 190500"/>
                <a:gd name="connsiteY33" fmla="*/ 19050 h 133350"/>
                <a:gd name="connsiteX34" fmla="*/ 71438 w 190500"/>
                <a:gd name="connsiteY34" fmla="*/ 0 h 133350"/>
                <a:gd name="connsiteX35" fmla="*/ 9525 w 190500"/>
                <a:gd name="connsiteY35" fmla="*/ 0 h 133350"/>
                <a:gd name="connsiteX36" fmla="*/ 0 w 190500"/>
                <a:gd name="connsiteY36" fmla="*/ 9525 h 133350"/>
                <a:gd name="connsiteX37" fmla="*/ 0 w 190500"/>
                <a:gd name="connsiteY37" fmla="*/ 123825 h 133350"/>
                <a:gd name="connsiteX38" fmla="*/ 9525 w 190500"/>
                <a:gd name="connsiteY38" fmla="*/ 133350 h 133350"/>
                <a:gd name="connsiteX39" fmla="*/ 180975 w 190500"/>
                <a:gd name="connsiteY39" fmla="*/ 133350 h 133350"/>
                <a:gd name="connsiteX40" fmla="*/ 190500 w 190500"/>
                <a:gd name="connsiteY40" fmla="*/ 123825 h 133350"/>
                <a:gd name="connsiteX41" fmla="*/ 190500 w 190500"/>
                <a:gd name="connsiteY41" fmla="*/ 9525 h 133350"/>
                <a:gd name="connsiteX42" fmla="*/ 180975 w 190500"/>
                <a:gd name="connsiteY42"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33350">
                  <a:moveTo>
                    <a:pt x="171450" y="57150"/>
                  </a:moveTo>
                  <a:lnTo>
                    <a:pt x="114300" y="57150"/>
                  </a:lnTo>
                  <a:lnTo>
                    <a:pt x="114300" y="47625"/>
                  </a:lnTo>
                  <a:lnTo>
                    <a:pt x="171450" y="47625"/>
                  </a:lnTo>
                  <a:lnTo>
                    <a:pt x="171450" y="57150"/>
                  </a:lnTo>
                  <a:close/>
                  <a:moveTo>
                    <a:pt x="171450" y="85725"/>
                  </a:moveTo>
                  <a:lnTo>
                    <a:pt x="114300" y="85725"/>
                  </a:lnTo>
                  <a:lnTo>
                    <a:pt x="114300" y="76200"/>
                  </a:lnTo>
                  <a:lnTo>
                    <a:pt x="171450" y="76200"/>
                  </a:lnTo>
                  <a:lnTo>
                    <a:pt x="171450" y="85725"/>
                  </a:lnTo>
                  <a:close/>
                  <a:moveTo>
                    <a:pt x="171450" y="114300"/>
                  </a:moveTo>
                  <a:lnTo>
                    <a:pt x="114300" y="114300"/>
                  </a:lnTo>
                  <a:lnTo>
                    <a:pt x="114300" y="104775"/>
                  </a:lnTo>
                  <a:lnTo>
                    <a:pt x="171450" y="104775"/>
                  </a:lnTo>
                  <a:lnTo>
                    <a:pt x="171450" y="114300"/>
                  </a:lnTo>
                  <a:close/>
                  <a:moveTo>
                    <a:pt x="95250" y="114300"/>
                  </a:moveTo>
                  <a:lnTo>
                    <a:pt x="19050" y="114300"/>
                  </a:lnTo>
                  <a:lnTo>
                    <a:pt x="19050" y="95250"/>
                  </a:lnTo>
                  <a:cubicBezTo>
                    <a:pt x="19050" y="92393"/>
                    <a:pt x="20479" y="89535"/>
                    <a:pt x="22860" y="87630"/>
                  </a:cubicBezTo>
                  <a:cubicBezTo>
                    <a:pt x="28099" y="83820"/>
                    <a:pt x="34766" y="80486"/>
                    <a:pt x="41434" y="78581"/>
                  </a:cubicBezTo>
                  <a:cubicBezTo>
                    <a:pt x="46673" y="77153"/>
                    <a:pt x="51911" y="76200"/>
                    <a:pt x="57150" y="76200"/>
                  </a:cubicBezTo>
                  <a:cubicBezTo>
                    <a:pt x="62865" y="76200"/>
                    <a:pt x="68104" y="77153"/>
                    <a:pt x="72866" y="78581"/>
                  </a:cubicBezTo>
                  <a:cubicBezTo>
                    <a:pt x="79534" y="80486"/>
                    <a:pt x="86201" y="83344"/>
                    <a:pt x="91440" y="87630"/>
                  </a:cubicBezTo>
                  <a:cubicBezTo>
                    <a:pt x="93821" y="89535"/>
                    <a:pt x="95250" y="92393"/>
                    <a:pt x="95250" y="95250"/>
                  </a:cubicBezTo>
                  <a:lnTo>
                    <a:pt x="95250" y="114300"/>
                  </a:lnTo>
                  <a:close/>
                  <a:moveTo>
                    <a:pt x="57150" y="33338"/>
                  </a:moveTo>
                  <a:cubicBezTo>
                    <a:pt x="67628" y="33338"/>
                    <a:pt x="76200" y="41910"/>
                    <a:pt x="76200" y="52388"/>
                  </a:cubicBezTo>
                  <a:cubicBezTo>
                    <a:pt x="76200" y="62865"/>
                    <a:pt x="67628" y="71438"/>
                    <a:pt x="57150" y="71438"/>
                  </a:cubicBezTo>
                  <a:cubicBezTo>
                    <a:pt x="46673" y="71438"/>
                    <a:pt x="38100" y="62865"/>
                    <a:pt x="38100" y="52388"/>
                  </a:cubicBezTo>
                  <a:cubicBezTo>
                    <a:pt x="38100" y="41910"/>
                    <a:pt x="46673" y="33338"/>
                    <a:pt x="57150" y="33338"/>
                  </a:cubicBezTo>
                  <a:close/>
                  <a:moveTo>
                    <a:pt x="180975" y="0"/>
                  </a:moveTo>
                  <a:lnTo>
                    <a:pt x="119063" y="0"/>
                  </a:lnTo>
                  <a:cubicBezTo>
                    <a:pt x="119063" y="10477"/>
                    <a:pt x="110490" y="19050"/>
                    <a:pt x="100013" y="19050"/>
                  </a:cubicBezTo>
                  <a:lnTo>
                    <a:pt x="90488" y="19050"/>
                  </a:lnTo>
                  <a:cubicBezTo>
                    <a:pt x="80010" y="19050"/>
                    <a:pt x="71438" y="10477"/>
                    <a:pt x="71438" y="0"/>
                  </a:cubicBezTo>
                  <a:lnTo>
                    <a:pt x="9525" y="0"/>
                  </a:lnTo>
                  <a:cubicBezTo>
                    <a:pt x="4286" y="0"/>
                    <a:pt x="0" y="4286"/>
                    <a:pt x="0" y="9525"/>
                  </a:cubicBezTo>
                  <a:lnTo>
                    <a:pt x="0" y="123825"/>
                  </a:lnTo>
                  <a:cubicBezTo>
                    <a:pt x="0" y="129064"/>
                    <a:pt x="4286" y="133350"/>
                    <a:pt x="9525" y="133350"/>
                  </a:cubicBezTo>
                  <a:lnTo>
                    <a:pt x="180975" y="133350"/>
                  </a:lnTo>
                  <a:cubicBezTo>
                    <a:pt x="186214" y="133350"/>
                    <a:pt x="190500" y="129064"/>
                    <a:pt x="190500" y="123825"/>
                  </a:cubicBezTo>
                  <a:lnTo>
                    <a:pt x="190500" y="9525"/>
                  </a:lnTo>
                  <a:cubicBezTo>
                    <a:pt x="190500" y="4286"/>
                    <a:pt x="186214" y="0"/>
                    <a:pt x="180975" y="0"/>
                  </a:cubicBezTo>
                  <a:close/>
                </a:path>
              </a:pathLst>
            </a:custGeom>
            <a:solidFill>
              <a:srgbClr val="000000"/>
            </a:solidFill>
            <a:ln w="2381" cap="flat">
              <a:noFill/>
              <a:prstDash val="solid"/>
              <a:miter/>
            </a:ln>
          </p:spPr>
          <p:txBody>
            <a:bodyPr rtlCol="0" anchor="ctr"/>
            <a:lstStyle/>
            <a:p>
              <a:endParaRPr lang="en-IN"/>
            </a:p>
          </p:txBody>
        </p:sp>
      </p:grpSp>
      <p:grpSp>
        <p:nvGrpSpPr>
          <p:cNvPr id="13" name="Graphic 58" descr="Open envelope">
            <a:extLst>
              <a:ext uri="{FF2B5EF4-FFF2-40B4-BE49-F238E27FC236}">
                <a16:creationId xmlns:a16="http://schemas.microsoft.com/office/drawing/2014/main" id="{ED2636F2-8A64-48FA-AC46-3E563EEBBC49}"/>
              </a:ext>
            </a:extLst>
          </p:cNvPr>
          <p:cNvGrpSpPr/>
          <p:nvPr/>
        </p:nvGrpSpPr>
        <p:grpSpPr>
          <a:xfrm>
            <a:off x="5057516" y="5277953"/>
            <a:ext cx="228600" cy="228600"/>
            <a:chOff x="8486515" y="5743277"/>
            <a:chExt cx="228600" cy="228600"/>
          </a:xfrm>
        </p:grpSpPr>
        <p:sp>
          <p:nvSpPr>
            <p:cNvPr id="14" name="Freeform: Shape 13">
              <a:extLst>
                <a:ext uri="{FF2B5EF4-FFF2-40B4-BE49-F238E27FC236}">
                  <a16:creationId xmlns:a16="http://schemas.microsoft.com/office/drawing/2014/main" id="{B4759E67-3671-4102-B5C7-F61E55C01E11}"/>
                </a:ext>
              </a:extLst>
            </p:cNvPr>
            <p:cNvSpPr/>
            <p:nvPr/>
          </p:nvSpPr>
          <p:spPr>
            <a:xfrm>
              <a:off x="8569621" y="5805190"/>
              <a:ext cx="61913" cy="9525"/>
            </a:xfrm>
            <a:custGeom>
              <a:avLst/>
              <a:gdLst>
                <a:gd name="connsiteX0" fmla="*/ 0 w 61912"/>
                <a:gd name="connsiteY0" fmla="*/ 0 h 9525"/>
                <a:gd name="connsiteX1" fmla="*/ 61913 w 61912"/>
                <a:gd name="connsiteY1" fmla="*/ 0 h 9525"/>
                <a:gd name="connsiteX2" fmla="*/ 61913 w 61912"/>
                <a:gd name="connsiteY2" fmla="*/ 9525 h 9525"/>
                <a:gd name="connsiteX3" fmla="*/ 0 w 619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1912" h="9525">
                  <a:moveTo>
                    <a:pt x="0" y="0"/>
                  </a:moveTo>
                  <a:lnTo>
                    <a:pt x="61913" y="0"/>
                  </a:lnTo>
                  <a:lnTo>
                    <a:pt x="61913" y="9525"/>
                  </a:lnTo>
                  <a:lnTo>
                    <a:pt x="0" y="9525"/>
                  </a:lnTo>
                  <a:close/>
                </a:path>
              </a:pathLst>
            </a:custGeom>
            <a:solidFill>
              <a:srgbClr val="000000"/>
            </a:solidFill>
            <a:ln w="238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E19BD1B-2396-409F-9016-A6D56AA1E4F7}"/>
                </a:ext>
              </a:extLst>
            </p:cNvPr>
            <p:cNvSpPr/>
            <p:nvPr/>
          </p:nvSpPr>
          <p:spPr>
            <a:xfrm>
              <a:off x="8569621" y="5824240"/>
              <a:ext cx="61913" cy="9525"/>
            </a:xfrm>
            <a:custGeom>
              <a:avLst/>
              <a:gdLst>
                <a:gd name="connsiteX0" fmla="*/ 0 w 61912"/>
                <a:gd name="connsiteY0" fmla="*/ 0 h 9525"/>
                <a:gd name="connsiteX1" fmla="*/ 61913 w 61912"/>
                <a:gd name="connsiteY1" fmla="*/ 0 h 9525"/>
                <a:gd name="connsiteX2" fmla="*/ 61913 w 61912"/>
                <a:gd name="connsiteY2" fmla="*/ 9525 h 9525"/>
                <a:gd name="connsiteX3" fmla="*/ 0 w 619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1912" h="9525">
                  <a:moveTo>
                    <a:pt x="0" y="0"/>
                  </a:moveTo>
                  <a:lnTo>
                    <a:pt x="61913" y="0"/>
                  </a:lnTo>
                  <a:lnTo>
                    <a:pt x="61913" y="9525"/>
                  </a:lnTo>
                  <a:lnTo>
                    <a:pt x="0" y="9525"/>
                  </a:lnTo>
                  <a:close/>
                </a:path>
              </a:pathLst>
            </a:custGeom>
            <a:solidFill>
              <a:srgbClr val="000000"/>
            </a:solidFill>
            <a:ln w="238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637B5CEF-4B09-4C77-AF84-5C65D12E51C0}"/>
                </a:ext>
              </a:extLst>
            </p:cNvPr>
            <p:cNvSpPr/>
            <p:nvPr/>
          </p:nvSpPr>
          <p:spPr>
            <a:xfrm>
              <a:off x="8569621" y="5843290"/>
              <a:ext cx="61913" cy="9525"/>
            </a:xfrm>
            <a:custGeom>
              <a:avLst/>
              <a:gdLst>
                <a:gd name="connsiteX0" fmla="*/ 0 w 61912"/>
                <a:gd name="connsiteY0" fmla="*/ 0 h 9525"/>
                <a:gd name="connsiteX1" fmla="*/ 61913 w 61912"/>
                <a:gd name="connsiteY1" fmla="*/ 0 h 9525"/>
                <a:gd name="connsiteX2" fmla="*/ 61913 w 61912"/>
                <a:gd name="connsiteY2" fmla="*/ 9525 h 9525"/>
                <a:gd name="connsiteX3" fmla="*/ 0 w 61912"/>
                <a:gd name="connsiteY3" fmla="*/ 9525 h 9525"/>
              </a:gdLst>
              <a:ahLst/>
              <a:cxnLst>
                <a:cxn ang="0">
                  <a:pos x="connsiteX0" y="connsiteY0"/>
                </a:cxn>
                <a:cxn ang="0">
                  <a:pos x="connsiteX1" y="connsiteY1"/>
                </a:cxn>
                <a:cxn ang="0">
                  <a:pos x="connsiteX2" y="connsiteY2"/>
                </a:cxn>
                <a:cxn ang="0">
                  <a:pos x="connsiteX3" y="connsiteY3"/>
                </a:cxn>
              </a:cxnLst>
              <a:rect l="l" t="t" r="r" b="b"/>
              <a:pathLst>
                <a:path w="61912" h="9525">
                  <a:moveTo>
                    <a:pt x="0" y="0"/>
                  </a:moveTo>
                  <a:lnTo>
                    <a:pt x="61913" y="0"/>
                  </a:lnTo>
                  <a:lnTo>
                    <a:pt x="61913" y="9525"/>
                  </a:lnTo>
                  <a:lnTo>
                    <a:pt x="0" y="9525"/>
                  </a:lnTo>
                  <a:close/>
                </a:path>
              </a:pathLst>
            </a:custGeom>
            <a:solidFill>
              <a:srgbClr val="000000"/>
            </a:solidFill>
            <a:ln w="238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BE82A684-4209-49DE-BF6D-44F1BC37F161}"/>
                </a:ext>
              </a:extLst>
            </p:cNvPr>
            <p:cNvSpPr/>
            <p:nvPr/>
          </p:nvSpPr>
          <p:spPr>
            <a:xfrm>
              <a:off x="8507946" y="5752802"/>
              <a:ext cx="190500" cy="209550"/>
            </a:xfrm>
            <a:custGeom>
              <a:avLst/>
              <a:gdLst>
                <a:gd name="connsiteX0" fmla="*/ 176213 w 190500"/>
                <a:gd name="connsiteY0" fmla="*/ 189548 h 209550"/>
                <a:gd name="connsiteX1" fmla="*/ 128588 w 190500"/>
                <a:gd name="connsiteY1" fmla="*/ 144304 h 209550"/>
                <a:gd name="connsiteX2" fmla="*/ 176213 w 190500"/>
                <a:gd name="connsiteY2" fmla="*/ 99060 h 209550"/>
                <a:gd name="connsiteX3" fmla="*/ 176213 w 190500"/>
                <a:gd name="connsiteY3" fmla="*/ 189548 h 209550"/>
                <a:gd name="connsiteX4" fmla="*/ 21908 w 190500"/>
                <a:gd name="connsiteY4" fmla="*/ 195263 h 209550"/>
                <a:gd name="connsiteX5" fmla="*/ 69056 w 190500"/>
                <a:gd name="connsiteY5" fmla="*/ 150733 h 209550"/>
                <a:gd name="connsiteX6" fmla="*/ 72390 w 190500"/>
                <a:gd name="connsiteY6" fmla="*/ 147638 h 209550"/>
                <a:gd name="connsiteX7" fmla="*/ 118348 w 190500"/>
                <a:gd name="connsiteY7" fmla="*/ 147638 h 209550"/>
                <a:gd name="connsiteX8" fmla="*/ 121682 w 190500"/>
                <a:gd name="connsiteY8" fmla="*/ 150733 h 209550"/>
                <a:gd name="connsiteX9" fmla="*/ 168593 w 190500"/>
                <a:gd name="connsiteY9" fmla="*/ 195263 h 209550"/>
                <a:gd name="connsiteX10" fmla="*/ 21908 w 190500"/>
                <a:gd name="connsiteY10" fmla="*/ 195263 h 209550"/>
                <a:gd name="connsiteX11" fmla="*/ 14288 w 190500"/>
                <a:gd name="connsiteY11" fmla="*/ 98822 h 209550"/>
                <a:gd name="connsiteX12" fmla="*/ 61913 w 190500"/>
                <a:gd name="connsiteY12" fmla="*/ 144066 h 209550"/>
                <a:gd name="connsiteX13" fmla="*/ 14288 w 190500"/>
                <a:gd name="connsiteY13" fmla="*/ 189309 h 209550"/>
                <a:gd name="connsiteX14" fmla="*/ 14288 w 190500"/>
                <a:gd name="connsiteY14" fmla="*/ 98822 h 209550"/>
                <a:gd name="connsiteX15" fmla="*/ 47625 w 190500"/>
                <a:gd name="connsiteY15" fmla="*/ 38100 h 209550"/>
                <a:gd name="connsiteX16" fmla="*/ 142875 w 190500"/>
                <a:gd name="connsiteY16" fmla="*/ 38100 h 209550"/>
                <a:gd name="connsiteX17" fmla="*/ 142875 w 190500"/>
                <a:gd name="connsiteY17" fmla="*/ 117396 h 209550"/>
                <a:gd name="connsiteX18" fmla="*/ 121444 w 190500"/>
                <a:gd name="connsiteY18" fmla="*/ 137874 h 209550"/>
                <a:gd name="connsiteX19" fmla="*/ 69056 w 190500"/>
                <a:gd name="connsiteY19" fmla="*/ 137874 h 209550"/>
                <a:gd name="connsiteX20" fmla="*/ 47625 w 190500"/>
                <a:gd name="connsiteY20" fmla="*/ 117396 h 209550"/>
                <a:gd name="connsiteX21" fmla="*/ 47625 w 190500"/>
                <a:gd name="connsiteY21" fmla="*/ 38100 h 209550"/>
                <a:gd name="connsiteX22" fmla="*/ 157163 w 190500"/>
                <a:gd name="connsiteY22" fmla="*/ 44529 h 209550"/>
                <a:gd name="connsiteX23" fmla="*/ 157163 w 190500"/>
                <a:gd name="connsiteY23" fmla="*/ 23813 h 209550"/>
                <a:gd name="connsiteX24" fmla="*/ 123825 w 190500"/>
                <a:gd name="connsiteY24" fmla="*/ 23813 h 209550"/>
                <a:gd name="connsiteX25" fmla="*/ 95250 w 190500"/>
                <a:gd name="connsiteY25" fmla="*/ 0 h 209550"/>
                <a:gd name="connsiteX26" fmla="*/ 66675 w 190500"/>
                <a:gd name="connsiteY26" fmla="*/ 23813 h 209550"/>
                <a:gd name="connsiteX27" fmla="*/ 33338 w 190500"/>
                <a:gd name="connsiteY27" fmla="*/ 23813 h 209550"/>
                <a:gd name="connsiteX28" fmla="*/ 33338 w 190500"/>
                <a:gd name="connsiteY28" fmla="*/ 44768 h 209550"/>
                <a:gd name="connsiteX29" fmla="*/ 0 w 190500"/>
                <a:gd name="connsiteY29" fmla="*/ 76438 h 209550"/>
                <a:gd name="connsiteX30" fmla="*/ 0 w 190500"/>
                <a:gd name="connsiteY30" fmla="*/ 209550 h 209550"/>
                <a:gd name="connsiteX31" fmla="*/ 190500 w 190500"/>
                <a:gd name="connsiteY31" fmla="*/ 209550 h 209550"/>
                <a:gd name="connsiteX32" fmla="*/ 190500 w 190500"/>
                <a:gd name="connsiteY32" fmla="*/ 76438 h 209550"/>
                <a:gd name="connsiteX33" fmla="*/ 157163 w 190500"/>
                <a:gd name="connsiteY33" fmla="*/ 4452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209550">
                  <a:moveTo>
                    <a:pt x="176213" y="189548"/>
                  </a:moveTo>
                  <a:lnTo>
                    <a:pt x="128588" y="144304"/>
                  </a:lnTo>
                  <a:lnTo>
                    <a:pt x="176213" y="99060"/>
                  </a:lnTo>
                  <a:lnTo>
                    <a:pt x="176213" y="189548"/>
                  </a:lnTo>
                  <a:close/>
                  <a:moveTo>
                    <a:pt x="21908" y="195263"/>
                  </a:moveTo>
                  <a:lnTo>
                    <a:pt x="69056" y="150733"/>
                  </a:lnTo>
                  <a:lnTo>
                    <a:pt x="72390" y="147638"/>
                  </a:lnTo>
                  <a:cubicBezTo>
                    <a:pt x="85249" y="135493"/>
                    <a:pt x="105489" y="135493"/>
                    <a:pt x="118348" y="147638"/>
                  </a:cubicBezTo>
                  <a:lnTo>
                    <a:pt x="121682" y="150733"/>
                  </a:lnTo>
                  <a:lnTo>
                    <a:pt x="168593" y="195263"/>
                  </a:lnTo>
                  <a:lnTo>
                    <a:pt x="21908" y="195263"/>
                  </a:lnTo>
                  <a:close/>
                  <a:moveTo>
                    <a:pt x="14288" y="98822"/>
                  </a:moveTo>
                  <a:lnTo>
                    <a:pt x="61913" y="144066"/>
                  </a:lnTo>
                  <a:lnTo>
                    <a:pt x="14288" y="189309"/>
                  </a:lnTo>
                  <a:lnTo>
                    <a:pt x="14288" y="98822"/>
                  </a:lnTo>
                  <a:close/>
                  <a:moveTo>
                    <a:pt x="47625" y="38100"/>
                  </a:moveTo>
                  <a:lnTo>
                    <a:pt x="142875" y="38100"/>
                  </a:lnTo>
                  <a:lnTo>
                    <a:pt x="142875" y="117396"/>
                  </a:lnTo>
                  <a:lnTo>
                    <a:pt x="121444" y="137874"/>
                  </a:lnTo>
                  <a:cubicBezTo>
                    <a:pt x="105966" y="125968"/>
                    <a:pt x="84534" y="125968"/>
                    <a:pt x="69056" y="137874"/>
                  </a:cubicBezTo>
                  <a:lnTo>
                    <a:pt x="47625" y="117396"/>
                  </a:lnTo>
                  <a:lnTo>
                    <a:pt x="47625" y="38100"/>
                  </a:lnTo>
                  <a:close/>
                  <a:moveTo>
                    <a:pt x="157163" y="44529"/>
                  </a:moveTo>
                  <a:lnTo>
                    <a:pt x="157163" y="23813"/>
                  </a:lnTo>
                  <a:lnTo>
                    <a:pt x="123825" y="23813"/>
                  </a:lnTo>
                  <a:lnTo>
                    <a:pt x="95250" y="0"/>
                  </a:lnTo>
                  <a:lnTo>
                    <a:pt x="66675" y="23813"/>
                  </a:lnTo>
                  <a:lnTo>
                    <a:pt x="33338" y="23813"/>
                  </a:lnTo>
                  <a:lnTo>
                    <a:pt x="33338" y="44768"/>
                  </a:lnTo>
                  <a:lnTo>
                    <a:pt x="0" y="76438"/>
                  </a:lnTo>
                  <a:lnTo>
                    <a:pt x="0" y="209550"/>
                  </a:lnTo>
                  <a:lnTo>
                    <a:pt x="190500" y="209550"/>
                  </a:lnTo>
                  <a:lnTo>
                    <a:pt x="190500" y="76438"/>
                  </a:lnTo>
                  <a:lnTo>
                    <a:pt x="157163" y="44529"/>
                  </a:lnTo>
                  <a:close/>
                </a:path>
              </a:pathLst>
            </a:custGeom>
            <a:solidFill>
              <a:srgbClr val="000000"/>
            </a:solidFill>
            <a:ln w="2381"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3A7A8379-9FCB-4D6D-B9CA-21A77C15A5BA}"/>
              </a:ext>
            </a:extLst>
          </p:cNvPr>
          <p:cNvGrpSpPr/>
          <p:nvPr/>
        </p:nvGrpSpPr>
        <p:grpSpPr>
          <a:xfrm>
            <a:off x="564528" y="5002284"/>
            <a:ext cx="2572511" cy="369332"/>
            <a:chOff x="1091861" y="5825198"/>
            <a:chExt cx="2572511" cy="369332"/>
          </a:xfrm>
        </p:grpSpPr>
        <p:pic>
          <p:nvPicPr>
            <p:cNvPr id="19" name="Picture 6" descr="Image result for twitter symbol">
              <a:extLst>
                <a:ext uri="{FF2B5EF4-FFF2-40B4-BE49-F238E27FC236}">
                  <a16:creationId xmlns:a16="http://schemas.microsoft.com/office/drawing/2014/main" id="{5C7E7EF2-1637-4D98-9EAF-1F9161535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861" y="5895564"/>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400C9B4-47E0-42FA-8004-8E5E4672415F}"/>
                </a:ext>
              </a:extLst>
            </p:cNvPr>
            <p:cNvSpPr/>
            <p:nvPr/>
          </p:nvSpPr>
          <p:spPr>
            <a:xfrm>
              <a:off x="1320461" y="5825198"/>
              <a:ext cx="2343911" cy="369332"/>
            </a:xfrm>
            <a:prstGeom prst="rect">
              <a:avLst/>
            </a:prstGeom>
          </p:spPr>
          <p:txBody>
            <a:bodyPr wrap="none">
              <a:spAutoFit/>
            </a:bodyPr>
            <a:lstStyle/>
            <a:p>
              <a:r>
                <a:rPr lang="en-IN" dirty="0">
                  <a:latin typeface="Century Gothic" panose="020B0502020202020204" pitchFamily="34" charset="0"/>
                </a:rPr>
                <a:t>@yashagarwal1651</a:t>
              </a:r>
            </a:p>
          </p:txBody>
        </p:sp>
      </p:grpSp>
      <p:grpSp>
        <p:nvGrpSpPr>
          <p:cNvPr id="28" name="Group 27">
            <a:extLst>
              <a:ext uri="{FF2B5EF4-FFF2-40B4-BE49-F238E27FC236}">
                <a16:creationId xmlns:a16="http://schemas.microsoft.com/office/drawing/2014/main" id="{54BDCAD2-87DE-40C2-9984-BDFFA2B95B8F}"/>
              </a:ext>
            </a:extLst>
          </p:cNvPr>
          <p:cNvGrpSpPr/>
          <p:nvPr/>
        </p:nvGrpSpPr>
        <p:grpSpPr>
          <a:xfrm>
            <a:off x="564528" y="5430835"/>
            <a:ext cx="2973481" cy="369332"/>
            <a:chOff x="4529769" y="5808937"/>
            <a:chExt cx="2973481" cy="369332"/>
          </a:xfrm>
        </p:grpSpPr>
        <p:pic>
          <p:nvPicPr>
            <p:cNvPr id="21" name="Graphic 20" descr="World">
              <a:extLst>
                <a:ext uri="{FF2B5EF4-FFF2-40B4-BE49-F238E27FC236}">
                  <a16:creationId xmlns:a16="http://schemas.microsoft.com/office/drawing/2014/main" id="{B3677F33-CF2E-42F0-97EA-633101FD80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29769" y="5869516"/>
              <a:ext cx="274320" cy="274320"/>
            </a:xfrm>
            <a:prstGeom prst="rect">
              <a:avLst/>
            </a:prstGeom>
          </p:spPr>
        </p:pic>
        <p:sp>
          <p:nvSpPr>
            <p:cNvPr id="22" name="Rectangle 21">
              <a:extLst>
                <a:ext uri="{FF2B5EF4-FFF2-40B4-BE49-F238E27FC236}">
                  <a16:creationId xmlns:a16="http://schemas.microsoft.com/office/drawing/2014/main" id="{58973D0B-0C70-4C33-8F5F-4D9A3EF4BAA8}"/>
                </a:ext>
              </a:extLst>
            </p:cNvPr>
            <p:cNvSpPr/>
            <p:nvPr/>
          </p:nvSpPr>
          <p:spPr>
            <a:xfrm>
              <a:off x="4684850" y="5808937"/>
              <a:ext cx="2818400" cy="369332"/>
            </a:xfrm>
            <a:prstGeom prst="rect">
              <a:avLst/>
            </a:prstGeom>
          </p:spPr>
          <p:txBody>
            <a:bodyPr wrap="none">
              <a:spAutoFit/>
            </a:bodyPr>
            <a:lstStyle/>
            <a:p>
              <a:r>
                <a:rPr lang="en-IN" dirty="0">
                  <a:latin typeface="Century Gothic" panose="020B0502020202020204" pitchFamily="34" charset="0"/>
                </a:rPr>
                <a:t> https://bythedevs.com</a:t>
              </a:r>
            </a:p>
          </p:txBody>
        </p:sp>
      </p:grpSp>
      <p:pic>
        <p:nvPicPr>
          <p:cNvPr id="23" name="Picture 22" descr="A person smiling for the camera&#10;&#10;Description automatically generated">
            <a:extLst>
              <a:ext uri="{FF2B5EF4-FFF2-40B4-BE49-F238E27FC236}">
                <a16:creationId xmlns:a16="http://schemas.microsoft.com/office/drawing/2014/main" id="{224C6281-CC2F-4BF1-AE36-8F12BD6E13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756" y="1625179"/>
            <a:ext cx="2989903" cy="3226567"/>
          </a:xfrm>
          <a:prstGeom prst="ellipse">
            <a:avLst/>
          </a:prstGeom>
        </p:spPr>
      </p:pic>
      <p:sp>
        <p:nvSpPr>
          <p:cNvPr id="25" name="Title 1">
            <a:extLst>
              <a:ext uri="{FF2B5EF4-FFF2-40B4-BE49-F238E27FC236}">
                <a16:creationId xmlns:a16="http://schemas.microsoft.com/office/drawing/2014/main" id="{3D793C19-0E13-460F-BDF2-2A7A16D4AD0F}"/>
              </a:ext>
            </a:extLst>
          </p:cNvPr>
          <p:cNvSpPr txBox="1">
            <a:spLocks/>
          </p:cNvSpPr>
          <p:nvPr/>
        </p:nvSpPr>
        <p:spPr>
          <a:xfrm>
            <a:off x="4915132" y="-124751"/>
            <a:ext cx="48158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latin typeface="Century Gothic" panose="020B0502020202020204" pitchFamily="34" charset="0"/>
              </a:rPr>
              <a:t>Yash Agarwal</a:t>
            </a:r>
          </a:p>
        </p:txBody>
      </p:sp>
      <p:pic>
        <p:nvPicPr>
          <p:cNvPr id="27" name="Picture 26" descr="A close up of a sign&#10;&#10;Description automatically generated">
            <a:extLst>
              <a:ext uri="{FF2B5EF4-FFF2-40B4-BE49-F238E27FC236}">
                <a16:creationId xmlns:a16="http://schemas.microsoft.com/office/drawing/2014/main" id="{5F5E5A4D-F590-405B-ABC1-853F238B11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6337"/>
            <a:ext cx="3747393" cy="1511931"/>
          </a:xfrm>
          <a:prstGeom prst="rect">
            <a:avLst/>
          </a:prstGeom>
        </p:spPr>
      </p:pic>
    </p:spTree>
    <p:extLst>
      <p:ext uri="{BB962C8B-B14F-4D97-AF65-F5344CB8AC3E}">
        <p14:creationId xmlns:p14="http://schemas.microsoft.com/office/powerpoint/2010/main" val="1413267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496-E0F5-460F-8DEE-E07917B0C066}"/>
              </a:ext>
            </a:extLst>
          </p:cNvPr>
          <p:cNvSpPr>
            <a:spLocks noGrp="1"/>
          </p:cNvSpPr>
          <p:nvPr>
            <p:ph type="title"/>
          </p:nvPr>
        </p:nvSpPr>
        <p:spPr>
          <a:xfrm>
            <a:off x="-1514474" y="-8460"/>
            <a:ext cx="10363200" cy="675513"/>
          </a:xfrm>
        </p:spPr>
        <p:txBody>
          <a:bodyPr vert="horz" lIns="91440" tIns="45720" rIns="91440" bIns="45720" rtlCol="0" anchor="b">
            <a:normAutofit fontScale="90000"/>
          </a:bodyPr>
          <a:lstStyle/>
          <a:p>
            <a:pPr algn="ctr"/>
            <a:r>
              <a:rPr lang="en-US" sz="4800" kern="1200" dirty="0">
                <a:solidFill>
                  <a:schemeClr val="tx1"/>
                </a:solidFill>
                <a:latin typeface="+mj-lt"/>
                <a:ea typeface="+mj-ea"/>
                <a:cs typeface="+mj-cs"/>
              </a:rPr>
              <a:t>Schedule for the day</a:t>
            </a:r>
          </a:p>
        </p:txBody>
      </p:sp>
      <p:graphicFrame>
        <p:nvGraphicFramePr>
          <p:cNvPr id="5" name="Table 4">
            <a:extLst>
              <a:ext uri="{FF2B5EF4-FFF2-40B4-BE49-F238E27FC236}">
                <a16:creationId xmlns:a16="http://schemas.microsoft.com/office/drawing/2014/main" id="{6D158AE9-180F-43CF-8B62-5400EDB7A916}"/>
              </a:ext>
            </a:extLst>
          </p:cNvPr>
          <p:cNvGraphicFramePr>
            <a:graphicFrameLocks noGrp="1"/>
          </p:cNvGraphicFramePr>
          <p:nvPr>
            <p:extLst>
              <p:ext uri="{D42A27DB-BD31-4B8C-83A1-F6EECF244321}">
                <p14:modId xmlns:p14="http://schemas.microsoft.com/office/powerpoint/2010/main" val="60952121"/>
              </p:ext>
            </p:extLst>
          </p:nvPr>
        </p:nvGraphicFramePr>
        <p:xfrm>
          <a:off x="543557" y="878862"/>
          <a:ext cx="10515601" cy="4409106"/>
        </p:xfrm>
        <a:graphic>
          <a:graphicData uri="http://schemas.openxmlformats.org/drawingml/2006/table">
            <a:tbl>
              <a:tblPr firstRow="1" firstCol="1" bandRow="1">
                <a:tableStyleId>{8799B23B-EC83-4686-B30A-512413B5E67A}</a:tableStyleId>
              </a:tblPr>
              <a:tblGrid>
                <a:gridCol w="2827801">
                  <a:extLst>
                    <a:ext uri="{9D8B030D-6E8A-4147-A177-3AD203B41FA5}">
                      <a16:colId xmlns:a16="http://schemas.microsoft.com/office/drawing/2014/main" val="1983062994"/>
                    </a:ext>
                  </a:extLst>
                </a:gridCol>
                <a:gridCol w="3883255">
                  <a:extLst>
                    <a:ext uri="{9D8B030D-6E8A-4147-A177-3AD203B41FA5}">
                      <a16:colId xmlns:a16="http://schemas.microsoft.com/office/drawing/2014/main" val="4226516117"/>
                    </a:ext>
                  </a:extLst>
                </a:gridCol>
                <a:gridCol w="3804545">
                  <a:extLst>
                    <a:ext uri="{9D8B030D-6E8A-4147-A177-3AD203B41FA5}">
                      <a16:colId xmlns:a16="http://schemas.microsoft.com/office/drawing/2014/main" val="3020784543"/>
                    </a:ext>
                  </a:extLst>
                </a:gridCol>
              </a:tblGrid>
              <a:tr h="276700">
                <a:tc>
                  <a:txBody>
                    <a:bodyPr/>
                    <a:lstStyle/>
                    <a:p>
                      <a:pPr marL="0" marR="0">
                        <a:lnSpc>
                          <a:spcPct val="107000"/>
                        </a:lnSpc>
                        <a:spcBef>
                          <a:spcPts val="0"/>
                        </a:spcBef>
                        <a:spcAft>
                          <a:spcPts val="0"/>
                        </a:spcAft>
                      </a:pPr>
                      <a:r>
                        <a:rPr lang="en-IN" sz="1500" dirty="0">
                          <a:effectLst/>
                        </a:rPr>
                        <a:t>Time</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nSpc>
                          <a:spcPct val="107000"/>
                        </a:lnSpc>
                        <a:spcBef>
                          <a:spcPts val="0"/>
                        </a:spcBef>
                        <a:spcAft>
                          <a:spcPts val="0"/>
                        </a:spcAft>
                      </a:pPr>
                      <a:r>
                        <a:rPr lang="en-IN" sz="1500" dirty="0">
                          <a:effectLst/>
                        </a:rPr>
                        <a:t>I am a Citizen Developer</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nSpc>
                          <a:spcPct val="107000"/>
                        </a:lnSpc>
                        <a:spcBef>
                          <a:spcPts val="0"/>
                        </a:spcBef>
                        <a:spcAft>
                          <a:spcPts val="0"/>
                        </a:spcAft>
                      </a:pPr>
                      <a:r>
                        <a:rPr lang="en-IN" sz="1500">
                          <a:effectLst/>
                        </a:rPr>
                        <a:t>I am a Developer</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extLst>
                  <a:ext uri="{0D108BD9-81ED-4DB2-BD59-A6C34878D82A}">
                    <a16:rowId xmlns:a16="http://schemas.microsoft.com/office/drawing/2014/main" val="103213010"/>
                  </a:ext>
                </a:extLst>
              </a:tr>
              <a:tr h="276700">
                <a:tc>
                  <a:txBody>
                    <a:bodyPr/>
                    <a:lstStyle/>
                    <a:p>
                      <a:pPr marL="0" marR="0">
                        <a:lnSpc>
                          <a:spcPct val="107000"/>
                        </a:lnSpc>
                        <a:spcBef>
                          <a:spcPts val="0"/>
                        </a:spcBef>
                        <a:spcAft>
                          <a:spcPts val="0"/>
                        </a:spcAft>
                      </a:pPr>
                      <a:r>
                        <a:rPr lang="en-IN" sz="1500">
                          <a:effectLst/>
                        </a:rPr>
                        <a:t>09:30 – 10:00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gridSpan="2">
                  <a:txBody>
                    <a:bodyPr/>
                    <a:lstStyle/>
                    <a:p>
                      <a:pPr marL="0" marR="0" algn="ctr">
                        <a:lnSpc>
                          <a:spcPct val="107000"/>
                        </a:lnSpc>
                        <a:spcBef>
                          <a:spcPts val="0"/>
                        </a:spcBef>
                        <a:spcAft>
                          <a:spcPts val="0"/>
                        </a:spcAft>
                      </a:pPr>
                      <a:r>
                        <a:rPr lang="en-IN" sz="1500">
                          <a:effectLst/>
                        </a:rPr>
                        <a:t>Registrations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hMerge="1">
                  <a:txBody>
                    <a:bodyPr/>
                    <a:lstStyle/>
                    <a:p>
                      <a:endParaRPr lang="en-IN"/>
                    </a:p>
                  </a:txBody>
                  <a:tcPr/>
                </a:tc>
                <a:extLst>
                  <a:ext uri="{0D108BD9-81ED-4DB2-BD59-A6C34878D82A}">
                    <a16:rowId xmlns:a16="http://schemas.microsoft.com/office/drawing/2014/main" val="1125226079"/>
                  </a:ext>
                </a:extLst>
              </a:tr>
              <a:tr h="516550">
                <a:tc>
                  <a:txBody>
                    <a:bodyPr/>
                    <a:lstStyle/>
                    <a:p>
                      <a:pPr marL="0" marR="0">
                        <a:lnSpc>
                          <a:spcPct val="107000"/>
                        </a:lnSpc>
                        <a:spcBef>
                          <a:spcPts val="0"/>
                        </a:spcBef>
                        <a:spcAft>
                          <a:spcPts val="0"/>
                        </a:spcAft>
                      </a:pPr>
                      <a:r>
                        <a:rPr lang="en-IN" sz="1500">
                          <a:effectLst/>
                        </a:rPr>
                        <a:t>10:00 – 10:45</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gridSpan="2">
                  <a:txBody>
                    <a:bodyPr/>
                    <a:lstStyle/>
                    <a:p>
                      <a:pPr marL="0" marR="0" algn="ctr">
                        <a:lnSpc>
                          <a:spcPct val="107000"/>
                        </a:lnSpc>
                        <a:spcBef>
                          <a:spcPts val="0"/>
                        </a:spcBef>
                        <a:spcAft>
                          <a:spcPts val="0"/>
                        </a:spcAft>
                      </a:pPr>
                      <a:r>
                        <a:rPr lang="en-IN" sz="1500" dirty="0">
                          <a:effectLst/>
                        </a:rPr>
                        <a:t>Getting Started + Official launch of Hyderabad Power Apps and Power Automate User Group</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hMerge="1">
                  <a:txBody>
                    <a:bodyPr/>
                    <a:lstStyle/>
                    <a:p>
                      <a:endParaRPr lang="en-IN"/>
                    </a:p>
                  </a:txBody>
                  <a:tcPr/>
                </a:tc>
                <a:extLst>
                  <a:ext uri="{0D108BD9-81ED-4DB2-BD59-A6C34878D82A}">
                    <a16:rowId xmlns:a16="http://schemas.microsoft.com/office/drawing/2014/main" val="3268118271"/>
                  </a:ext>
                </a:extLst>
              </a:tr>
              <a:tr h="756402">
                <a:tc>
                  <a:txBody>
                    <a:bodyPr/>
                    <a:lstStyle/>
                    <a:p>
                      <a:pPr marL="0" marR="0">
                        <a:lnSpc>
                          <a:spcPct val="107000"/>
                        </a:lnSpc>
                        <a:spcBef>
                          <a:spcPts val="0"/>
                        </a:spcBef>
                        <a:spcAft>
                          <a:spcPts val="0"/>
                        </a:spcAft>
                      </a:pPr>
                      <a:r>
                        <a:rPr lang="en-IN" sz="1500">
                          <a:effectLst/>
                        </a:rPr>
                        <a:t>11:00 – 11:50 </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#PowerPlatform </a:t>
                      </a:r>
                    </a:p>
                    <a:p>
                      <a:pPr marL="0" marR="0" algn="ctr">
                        <a:lnSpc>
                          <a:spcPct val="107000"/>
                        </a:lnSpc>
                        <a:spcBef>
                          <a:spcPts val="0"/>
                        </a:spcBef>
                        <a:spcAft>
                          <a:spcPts val="0"/>
                        </a:spcAft>
                      </a:pPr>
                      <a:r>
                        <a:rPr lang="en-IN" sz="1500">
                          <a:effectLst/>
                        </a:rPr>
                        <a:t>(Yash Agarwal)</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Building a custom connector in Power Automate </a:t>
                      </a:r>
                    </a:p>
                    <a:p>
                      <a:pPr marL="0" marR="0" algn="ctr">
                        <a:lnSpc>
                          <a:spcPct val="107000"/>
                        </a:lnSpc>
                        <a:spcBef>
                          <a:spcPts val="0"/>
                        </a:spcBef>
                        <a:spcAft>
                          <a:spcPts val="0"/>
                        </a:spcAft>
                      </a:pPr>
                      <a:r>
                        <a:rPr lang="en-IN" sz="1500">
                          <a:effectLst/>
                        </a:rPr>
                        <a:t>(Satish Reddy)</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extLst>
                  <a:ext uri="{0D108BD9-81ED-4DB2-BD59-A6C34878D82A}">
                    <a16:rowId xmlns:a16="http://schemas.microsoft.com/office/drawing/2014/main" val="4242151557"/>
                  </a:ext>
                </a:extLst>
              </a:tr>
              <a:tr h="756402">
                <a:tc>
                  <a:txBody>
                    <a:bodyPr/>
                    <a:lstStyle/>
                    <a:p>
                      <a:pPr marL="0" marR="0">
                        <a:lnSpc>
                          <a:spcPct val="107000"/>
                        </a:lnSpc>
                        <a:spcBef>
                          <a:spcPts val="0"/>
                        </a:spcBef>
                        <a:spcAft>
                          <a:spcPts val="0"/>
                        </a:spcAft>
                      </a:pPr>
                      <a:r>
                        <a:rPr lang="en-IN" sz="1500">
                          <a:effectLst/>
                        </a:rPr>
                        <a:t>12:00 – 12:50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Make your Power App artificially intelligent! (Showndarya Madhavan)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PCF and Re-usable controls in Canvas Apps </a:t>
                      </a:r>
                    </a:p>
                    <a:p>
                      <a:pPr marL="0" marR="0" algn="ctr">
                        <a:lnSpc>
                          <a:spcPct val="107000"/>
                        </a:lnSpc>
                        <a:spcBef>
                          <a:spcPts val="0"/>
                        </a:spcBef>
                        <a:spcAft>
                          <a:spcPts val="0"/>
                        </a:spcAft>
                      </a:pPr>
                      <a:r>
                        <a:rPr lang="en-IN" sz="1500">
                          <a:effectLst/>
                        </a:rPr>
                        <a:t>(Ritika Agarwal)</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extLst>
                  <a:ext uri="{0D108BD9-81ED-4DB2-BD59-A6C34878D82A}">
                    <a16:rowId xmlns:a16="http://schemas.microsoft.com/office/drawing/2014/main" val="3743713805"/>
                  </a:ext>
                </a:extLst>
              </a:tr>
              <a:tr h="276700">
                <a:tc>
                  <a:txBody>
                    <a:bodyPr/>
                    <a:lstStyle/>
                    <a:p>
                      <a:pPr marL="0" marR="0">
                        <a:lnSpc>
                          <a:spcPct val="107000"/>
                        </a:lnSpc>
                        <a:spcBef>
                          <a:spcPts val="0"/>
                        </a:spcBef>
                        <a:spcAft>
                          <a:spcPts val="0"/>
                        </a:spcAft>
                      </a:pPr>
                      <a:r>
                        <a:rPr lang="en-IN" sz="1500">
                          <a:effectLst/>
                        </a:rPr>
                        <a:t>13:00 – 14:00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gridSpan="2">
                  <a:txBody>
                    <a:bodyPr/>
                    <a:lstStyle/>
                    <a:p>
                      <a:pPr marL="0" marR="0" algn="ctr">
                        <a:lnSpc>
                          <a:spcPct val="107000"/>
                        </a:lnSpc>
                        <a:spcBef>
                          <a:spcPts val="0"/>
                        </a:spcBef>
                        <a:spcAft>
                          <a:spcPts val="0"/>
                        </a:spcAft>
                      </a:pPr>
                      <a:r>
                        <a:rPr lang="en-IN" sz="1500">
                          <a:effectLst/>
                        </a:rPr>
                        <a:t>Lunch</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hMerge="1">
                  <a:txBody>
                    <a:bodyPr/>
                    <a:lstStyle/>
                    <a:p>
                      <a:endParaRPr lang="en-IN"/>
                    </a:p>
                  </a:txBody>
                  <a:tcPr/>
                </a:tc>
                <a:extLst>
                  <a:ext uri="{0D108BD9-81ED-4DB2-BD59-A6C34878D82A}">
                    <a16:rowId xmlns:a16="http://schemas.microsoft.com/office/drawing/2014/main" val="3895657964"/>
                  </a:ext>
                </a:extLst>
              </a:tr>
              <a:tr h="756402">
                <a:tc>
                  <a:txBody>
                    <a:bodyPr/>
                    <a:lstStyle/>
                    <a:p>
                      <a:pPr marL="0" marR="0">
                        <a:lnSpc>
                          <a:spcPct val="107000"/>
                        </a:lnSpc>
                        <a:spcBef>
                          <a:spcPts val="0"/>
                        </a:spcBef>
                        <a:spcAft>
                          <a:spcPts val="0"/>
                        </a:spcAft>
                      </a:pPr>
                      <a:r>
                        <a:rPr lang="en-IN" sz="1500">
                          <a:effectLst/>
                        </a:rPr>
                        <a:t>14:00 – 14:50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Bring data at your fingertips using Power Automate!</a:t>
                      </a:r>
                    </a:p>
                    <a:p>
                      <a:pPr marL="0" marR="0" algn="ctr">
                        <a:lnSpc>
                          <a:spcPct val="107000"/>
                        </a:lnSpc>
                        <a:spcBef>
                          <a:spcPts val="0"/>
                        </a:spcBef>
                        <a:spcAft>
                          <a:spcPts val="0"/>
                        </a:spcAft>
                      </a:pPr>
                      <a:r>
                        <a:rPr lang="en-IN" sz="1500">
                          <a:effectLst/>
                        </a:rPr>
                        <a:t>(Showndarya Madhavan)</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a:effectLst/>
                        </a:rPr>
                        <a:t>Power Apps Portals</a:t>
                      </a:r>
                    </a:p>
                    <a:p>
                      <a:pPr marL="0" marR="0" algn="ctr">
                        <a:lnSpc>
                          <a:spcPct val="107000"/>
                        </a:lnSpc>
                        <a:spcBef>
                          <a:spcPts val="0"/>
                        </a:spcBef>
                        <a:spcAft>
                          <a:spcPts val="0"/>
                        </a:spcAft>
                      </a:pPr>
                      <a:r>
                        <a:rPr lang="en-IN" sz="1500">
                          <a:effectLst/>
                        </a:rPr>
                        <a:t>(Ritika Agarwal)</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extLst>
                  <a:ext uri="{0D108BD9-81ED-4DB2-BD59-A6C34878D82A}">
                    <a16:rowId xmlns:a16="http://schemas.microsoft.com/office/drawing/2014/main" val="988678756"/>
                  </a:ext>
                </a:extLst>
              </a:tr>
              <a:tr h="516550">
                <a:tc>
                  <a:txBody>
                    <a:bodyPr/>
                    <a:lstStyle/>
                    <a:p>
                      <a:pPr marL="0" marR="0">
                        <a:lnSpc>
                          <a:spcPct val="107000"/>
                        </a:lnSpc>
                        <a:spcBef>
                          <a:spcPts val="0"/>
                        </a:spcBef>
                        <a:spcAft>
                          <a:spcPts val="0"/>
                        </a:spcAft>
                      </a:pPr>
                      <a:r>
                        <a:rPr lang="en-IN" sz="1500">
                          <a:effectLst/>
                        </a:rPr>
                        <a:t>15:00 – 15:50</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dirty="0">
                          <a:effectLst/>
                        </a:rPr>
                        <a:t>Data &amp; Delegation in Apps</a:t>
                      </a:r>
                    </a:p>
                    <a:p>
                      <a:pPr marL="0" marR="0" algn="ctr">
                        <a:lnSpc>
                          <a:spcPct val="107000"/>
                        </a:lnSpc>
                        <a:spcBef>
                          <a:spcPts val="0"/>
                        </a:spcBef>
                        <a:spcAft>
                          <a:spcPts val="0"/>
                        </a:spcAft>
                      </a:pPr>
                      <a:r>
                        <a:rPr lang="en-IN" sz="1500" dirty="0">
                          <a:effectLst/>
                        </a:rPr>
                        <a:t>(Ritika Agarwal)</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a:txBody>
                    <a:bodyPr/>
                    <a:lstStyle/>
                    <a:p>
                      <a:pPr marL="0" marR="0" algn="ctr">
                        <a:lnSpc>
                          <a:spcPct val="107000"/>
                        </a:lnSpc>
                        <a:spcBef>
                          <a:spcPts val="0"/>
                        </a:spcBef>
                        <a:spcAft>
                          <a:spcPts val="0"/>
                        </a:spcAft>
                      </a:pPr>
                      <a:r>
                        <a:rPr lang="en-IN" sz="1500" dirty="0">
                          <a:effectLst/>
                        </a:rPr>
                        <a:t>RPA and Power Automate</a:t>
                      </a:r>
                    </a:p>
                    <a:p>
                      <a:pPr marL="0" marR="0" algn="ctr">
                        <a:lnSpc>
                          <a:spcPct val="107000"/>
                        </a:lnSpc>
                        <a:spcBef>
                          <a:spcPts val="0"/>
                        </a:spcBef>
                        <a:spcAft>
                          <a:spcPts val="0"/>
                        </a:spcAft>
                      </a:pPr>
                      <a:r>
                        <a:rPr lang="en-IN" sz="1500" dirty="0">
                          <a:effectLst/>
                        </a:rPr>
                        <a:t>(Yash Agarwal)</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extLst>
                  <a:ext uri="{0D108BD9-81ED-4DB2-BD59-A6C34878D82A}">
                    <a16:rowId xmlns:a16="http://schemas.microsoft.com/office/drawing/2014/main" val="2097412475"/>
                  </a:ext>
                </a:extLst>
              </a:tr>
              <a:tr h="276700">
                <a:tc>
                  <a:txBody>
                    <a:bodyPr/>
                    <a:lstStyle/>
                    <a:p>
                      <a:pPr marL="0" marR="0">
                        <a:lnSpc>
                          <a:spcPct val="107000"/>
                        </a:lnSpc>
                        <a:spcBef>
                          <a:spcPts val="0"/>
                        </a:spcBef>
                        <a:spcAft>
                          <a:spcPts val="0"/>
                        </a:spcAft>
                      </a:pPr>
                      <a:r>
                        <a:rPr lang="en-IN" sz="1500" dirty="0">
                          <a:effectLst/>
                        </a:rPr>
                        <a:t>16:00 – 17:00</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gridSpan="2">
                  <a:txBody>
                    <a:bodyPr/>
                    <a:lstStyle/>
                    <a:p>
                      <a:pPr marL="0" marR="0" algn="ctr">
                        <a:lnSpc>
                          <a:spcPct val="107000"/>
                        </a:lnSpc>
                        <a:spcBef>
                          <a:spcPts val="0"/>
                        </a:spcBef>
                        <a:spcAft>
                          <a:spcPts val="0"/>
                        </a:spcAft>
                      </a:pPr>
                      <a:r>
                        <a:rPr lang="en-IN" sz="1500" dirty="0">
                          <a:effectLst/>
                        </a:rPr>
                        <a:t>Know Your Community &amp; Swag distribution</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1695" marR="91695" marT="0" marB="0"/>
                </a:tc>
                <a:tc hMerge="1">
                  <a:txBody>
                    <a:bodyPr/>
                    <a:lstStyle/>
                    <a:p>
                      <a:endParaRPr lang="en-IN"/>
                    </a:p>
                  </a:txBody>
                  <a:tcPr/>
                </a:tc>
                <a:extLst>
                  <a:ext uri="{0D108BD9-81ED-4DB2-BD59-A6C34878D82A}">
                    <a16:rowId xmlns:a16="http://schemas.microsoft.com/office/drawing/2014/main" val="3027929953"/>
                  </a:ext>
                </a:extLst>
              </a:tr>
            </a:tbl>
          </a:graphicData>
        </a:graphic>
      </p:graphicFrame>
    </p:spTree>
    <p:extLst>
      <p:ext uri="{BB962C8B-B14F-4D97-AF65-F5344CB8AC3E}">
        <p14:creationId xmlns:p14="http://schemas.microsoft.com/office/powerpoint/2010/main" val="2751673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4841-87D4-44CC-8625-00861277E0FB}"/>
              </a:ext>
            </a:extLst>
          </p:cNvPr>
          <p:cNvSpPr>
            <a:spLocks noGrp="1"/>
          </p:cNvSpPr>
          <p:nvPr>
            <p:ph type="title"/>
          </p:nvPr>
        </p:nvSpPr>
        <p:spPr/>
        <p:txBody>
          <a:bodyPr/>
          <a:lstStyle/>
          <a:p>
            <a:r>
              <a:rPr lang="en-US" dirty="0"/>
              <a:t>House Rules:</a:t>
            </a:r>
          </a:p>
        </p:txBody>
      </p:sp>
      <p:sp>
        <p:nvSpPr>
          <p:cNvPr id="3" name="Text Placeholder 2">
            <a:extLst>
              <a:ext uri="{FF2B5EF4-FFF2-40B4-BE49-F238E27FC236}">
                <a16:creationId xmlns:a16="http://schemas.microsoft.com/office/drawing/2014/main" id="{86C31521-B06A-4FF2-AE9F-6133D328B484}"/>
              </a:ext>
            </a:extLst>
          </p:cNvPr>
          <p:cNvSpPr>
            <a:spLocks noGrp="1"/>
          </p:cNvSpPr>
          <p:nvPr>
            <p:ph type="body" sz="quarter" idx="10"/>
          </p:nvPr>
        </p:nvSpPr>
        <p:spPr>
          <a:xfrm>
            <a:off x="1087580" y="2333881"/>
            <a:ext cx="10515601" cy="1956973"/>
          </a:xfrm>
        </p:spPr>
        <p:txBody>
          <a:bodyPr/>
          <a:lstStyle/>
          <a:p>
            <a:pPr marL="457200" indent="-457200">
              <a:buFont typeface="Arial" panose="020B0604020202020204" pitchFamily="34" charset="0"/>
              <a:buChar char="•"/>
            </a:pPr>
            <a:r>
              <a:rPr lang="en-US" dirty="0"/>
              <a:t>Exit</a:t>
            </a:r>
          </a:p>
          <a:p>
            <a:pPr marL="457200" indent="-457200">
              <a:buFont typeface="Arial" panose="020B0604020202020204" pitchFamily="34" charset="0"/>
              <a:buChar char="•"/>
            </a:pPr>
            <a:r>
              <a:rPr lang="en-US" dirty="0"/>
              <a:t>Safety</a:t>
            </a:r>
          </a:p>
          <a:p>
            <a:pPr marL="457200" indent="-457200">
              <a:buFont typeface="Arial" panose="020B0604020202020204" pitchFamily="34" charset="0"/>
              <a:buChar char="•"/>
            </a:pPr>
            <a:r>
              <a:rPr lang="en-US" dirty="0"/>
              <a:t>Premises</a:t>
            </a:r>
          </a:p>
        </p:txBody>
      </p:sp>
    </p:spTree>
    <p:extLst>
      <p:ext uri="{BB962C8B-B14F-4D97-AF65-F5344CB8AC3E}">
        <p14:creationId xmlns:p14="http://schemas.microsoft.com/office/powerpoint/2010/main" val="50980876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C4BD89D9-7255-4D5A-82E5-E966CAEE433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381</TotalTime>
  <Words>805</Words>
  <Application>Microsoft Office PowerPoint</Application>
  <PresentationFormat>Widescreen</PresentationFormat>
  <Paragraphs>103</Paragraphs>
  <Slides>19</Slides>
  <Notes>10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Century Gothic</vt:lpstr>
      <vt:lpstr>Consolas</vt:lpstr>
      <vt:lpstr>Gill Sans MT</vt:lpstr>
      <vt:lpstr>Klavika Medium Condensed</vt:lpstr>
      <vt:lpstr>Segoe UI</vt:lpstr>
      <vt:lpstr>Segoe UI Black</vt:lpstr>
      <vt:lpstr>Segoe UI Semibold</vt:lpstr>
      <vt:lpstr>Segoe UI Semilight</vt:lpstr>
      <vt:lpstr>Wingdings</vt:lpstr>
      <vt:lpstr>Office Theme</vt:lpstr>
      <vt:lpstr>PowerPoint Presentation</vt:lpstr>
      <vt:lpstr>Welcome To the first   Global Power Platform Bootcamp</vt:lpstr>
      <vt:lpstr>44 Locations Across the world!</vt:lpstr>
      <vt:lpstr>PowerPoint Presentation</vt:lpstr>
      <vt:lpstr>PowerPoint Presentation</vt:lpstr>
      <vt:lpstr>Thanks To Our Global Sponsor</vt:lpstr>
      <vt:lpstr>    Software Developer, Applied Info Services.      Microsoft Business Applications MVP.      Flownaut (Power Automate Community SuperUser)      Appstronaut (Power Apps Community SuperUser)      yashagarwal1651 @gmail.com</vt:lpstr>
      <vt:lpstr>Schedule for the day</vt:lpstr>
      <vt:lpstr>House Rules:</vt:lpstr>
      <vt:lpstr>Social Media</vt:lpstr>
      <vt:lpstr>Hyderabad Power Apps and Power Automate UG</vt:lpstr>
      <vt:lpstr>Ruffle Draws to win Swags &amp; Prizes</vt:lpstr>
      <vt:lpstr>Release Wave I 2020</vt:lpstr>
      <vt:lpstr>Please fill out the survey!  &amp; Win Swags!!  10 prizes to be Won</vt:lpstr>
      <vt:lpstr>Any Questions?</vt:lpstr>
      <vt:lpstr>Kudopalooza Time!</vt:lpstr>
      <vt:lpstr>Kudopalooza for SWAG</vt:lpstr>
      <vt:lpstr>PowerPoint Presentation</vt:lpstr>
      <vt:lpstr>Have a Great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Tripathy</dc:creator>
  <cp:lastModifiedBy>Agarwal, Yash</cp:lastModifiedBy>
  <cp:revision>17</cp:revision>
  <dcterms:created xsi:type="dcterms:W3CDTF">2020-02-13T22:30:13Z</dcterms:created>
  <dcterms:modified xsi:type="dcterms:W3CDTF">2020-02-14T18:26:06Z</dcterms:modified>
</cp:coreProperties>
</file>